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Lst>
  <p:notesMasterIdLst>
    <p:notesMasterId r:id="rId14"/>
  </p:notesMasterIdLst>
  <p:sldIdLst>
    <p:sldId id="257" r:id="rId2"/>
    <p:sldId id="261" r:id="rId3"/>
    <p:sldId id="258" r:id="rId4"/>
    <p:sldId id="268" r:id="rId5"/>
    <p:sldId id="260" r:id="rId6"/>
    <p:sldId id="267" r:id="rId7"/>
    <p:sldId id="263" r:id="rId8"/>
    <p:sldId id="259" r:id="rId9"/>
    <p:sldId id="264" r:id="rId10"/>
    <p:sldId id="265" r:id="rId11"/>
    <p:sldId id="262" r:id="rId12"/>
    <p:sldId id="266" r:id="rId13"/>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巻末資料" id="{07AFCCFC-431F-43FD-AC52-82BD01758548}">
          <p14:sldIdLst>
            <p14:sldId id="257"/>
            <p14:sldId id="261"/>
            <p14:sldId id="258"/>
            <p14:sldId id="268"/>
            <p14:sldId id="260"/>
            <p14:sldId id="267"/>
            <p14:sldId id="263"/>
            <p14:sldId id="259"/>
            <p14:sldId id="264"/>
            <p14:sldId id="265"/>
            <p14:sldId id="262"/>
            <p14:sldId id="26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96" autoAdjust="0"/>
    <p:restoredTop sz="94660"/>
  </p:normalViewPr>
  <p:slideViewPr>
    <p:cSldViewPr snapToGrid="0">
      <p:cViewPr varScale="1">
        <p:scale>
          <a:sx n="98" d="100"/>
          <a:sy n="98" d="100"/>
        </p:scale>
        <p:origin x="41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B27CFAAD-CDCD-4718-AA19-D042A7CC542C}" type="datetimeFigureOut">
              <a:rPr kumimoji="1" lang="ja-JP" altLang="en-US" smtClean="0"/>
              <a:t>2026/7/24</a:t>
            </a:fld>
            <a:endParaRPr kumimoji="1" lang="ja-JP" altLang="en-US"/>
          </a:p>
        </p:txBody>
      </p:sp>
      <p:sp>
        <p:nvSpPr>
          <p:cNvPr id="4" name="スライド イメージ プレースホルダー 3"/>
          <p:cNvSpPr>
            <a:spLocks noGrp="1" noRot="1" noChangeAspect="1"/>
          </p:cNvSpPr>
          <p:nvPr>
            <p:ph type="sldImg" idx="2"/>
          </p:nvPr>
        </p:nvSpPr>
        <p:spPr>
          <a:xfrm>
            <a:off x="2217738" y="1243013"/>
            <a:ext cx="23717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B1B336D-12C6-465E-9765-4888015CFC3A}" type="slidenum">
              <a:rPr kumimoji="1" lang="ja-JP" altLang="en-US" smtClean="0"/>
              <a:t>‹#›</a:t>
            </a:fld>
            <a:endParaRPr kumimoji="1" lang="ja-JP" altLang="en-US"/>
          </a:p>
        </p:txBody>
      </p:sp>
    </p:spTree>
    <p:extLst>
      <p:ext uri="{BB962C8B-B14F-4D97-AF65-F5344CB8AC3E}">
        <p14:creationId xmlns:p14="http://schemas.microsoft.com/office/powerpoint/2010/main" val="15381228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FA80C52-9810-417D-87B7-41F770EC25CA}" type="datetime1">
              <a:rPr kumimoji="1" lang="ja-JP" altLang="en-US" smtClean="0"/>
              <a:t>2026/7/24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3326651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D03A650-3052-464A-8DB3-868B68F80EF5}" type="datetime1">
              <a:rPr kumimoji="1" lang="ja-JP" altLang="en-US" smtClean="0"/>
              <a:t>2026/7/24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258650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B8D6609-F4EC-448A-BAAB-E4B7AC8AB558}" type="datetime1">
              <a:rPr kumimoji="1" lang="ja-JP" altLang="en-US" smtClean="0"/>
              <a:t>2026/7/24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6244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B25F2B0-ACE0-4FA7-9BA3-B8C1A15E29B5}" type="datetime1">
              <a:rPr kumimoji="1" lang="ja-JP" altLang="en-US" smtClean="0"/>
              <a:t>2026/7/24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321548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B55B4A6-1B92-4C2E-8874-0F6574B5665E}" type="datetime1">
              <a:rPr kumimoji="1" lang="ja-JP" altLang="en-US" smtClean="0"/>
              <a:t>2026/7/24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4145441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43E0F63-9F53-4DF7-A229-548CF4377097}" type="datetime1">
              <a:rPr kumimoji="1" lang="ja-JP" altLang="en-US" smtClean="0"/>
              <a:t>2026/7/24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2586222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6D70E5-2327-4A88-A8B7-681C6BF5F7B9}" type="datetime1">
              <a:rPr kumimoji="1" lang="ja-JP" altLang="en-US" smtClean="0"/>
              <a:t>2026/7/24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41641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0CFE43A-699D-4828-88D0-1F1C03ACCD9D}" type="datetime1">
              <a:rPr kumimoji="1" lang="ja-JP" altLang="en-US" smtClean="0"/>
              <a:t>2026/7/24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3505026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BC08054-67FA-42FD-87C8-0897FFC6D8DE}" type="datetime1">
              <a:rPr kumimoji="1" lang="ja-JP" altLang="en-US" smtClean="0"/>
              <a:t>2026/7/24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2994354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FDD59CB-050A-4A41-85F9-D2A8F5FBC721}" type="datetime1">
              <a:rPr kumimoji="1" lang="ja-JP" altLang="en-US" smtClean="0"/>
              <a:t>2026/7/24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4099587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C36B35B-CEA0-4E84-9041-F18007DEF87B}" type="datetime1">
              <a:rPr kumimoji="1" lang="ja-JP" altLang="en-US" smtClean="0"/>
              <a:t>2026/7/24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4222684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CD507365-1A39-4B84-8EBE-E50A3ED8CD56}" type="datetime1">
              <a:rPr kumimoji="1" lang="ja-JP" altLang="en-US" smtClean="0"/>
              <a:t>2026/7/24</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A13DF5F-BB33-4BE4-A48A-E6D149A7AFC4}" type="slidenum">
              <a:rPr kumimoji="1" lang="ja-JP" altLang="en-US" smtClean="0"/>
              <a:t>‹#›</a:t>
            </a:fld>
            <a:endParaRPr kumimoji="1" lang="ja-JP" altLang="en-US"/>
          </a:p>
        </p:txBody>
      </p:sp>
    </p:spTree>
    <p:extLst>
      <p:ext uri="{BB962C8B-B14F-4D97-AF65-F5344CB8AC3E}">
        <p14:creationId xmlns:p14="http://schemas.microsoft.com/office/powerpoint/2010/main" val="20565963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B0E1BE89-6430-81B1-8B53-69D2852FB768}"/>
              </a:ext>
            </a:extLst>
          </p:cNvPr>
          <p:cNvSpPr txBox="1"/>
          <p:nvPr/>
        </p:nvSpPr>
        <p:spPr>
          <a:xfrm>
            <a:off x="0" y="3097553"/>
            <a:ext cx="7559675" cy="523220"/>
          </a:xfrm>
          <a:prstGeom prst="rect">
            <a:avLst/>
          </a:prstGeom>
          <a:noFill/>
        </p:spPr>
        <p:txBody>
          <a:bodyPr wrap="square" rtlCol="0">
            <a:spAutoFit/>
          </a:bodyPr>
          <a:lstStyle/>
          <a:p>
            <a:pPr lvl="1" algn="ctr"/>
            <a:r>
              <a:rPr kumimoji="1" lang="ja-JP" altLang="en-US" sz="2800" dirty="0">
                <a:latin typeface="BIZ UDPゴシック" panose="020B0400000000000000" pitchFamily="50" charset="-128"/>
                <a:ea typeface="BIZ UDPゴシック" panose="020B0400000000000000" pitchFamily="50" charset="-128"/>
              </a:rPr>
              <a:t>巻末資料</a:t>
            </a:r>
          </a:p>
        </p:txBody>
      </p:sp>
      <p:sp>
        <p:nvSpPr>
          <p:cNvPr id="13" name="正方形/長方形 12">
            <a:extLst>
              <a:ext uri="{FF2B5EF4-FFF2-40B4-BE49-F238E27FC236}">
                <a16:creationId xmlns:a16="http://schemas.microsoft.com/office/drawing/2014/main" id="{9B3B8B30-465E-CF3A-EE9C-BFDE37AC7E05}"/>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BEBDC2D-CEE9-C1BF-EB44-DFC8F5F7C819}"/>
              </a:ext>
            </a:extLst>
          </p:cNvPr>
          <p:cNvSpPr txBox="1"/>
          <p:nvPr/>
        </p:nvSpPr>
        <p:spPr>
          <a:xfrm>
            <a:off x="1858297" y="3929744"/>
            <a:ext cx="5043949" cy="1589281"/>
          </a:xfrm>
          <a:prstGeom prst="rect">
            <a:avLst/>
          </a:prstGeom>
          <a:noFill/>
        </p:spPr>
        <p:txBody>
          <a:bodyPr wrap="square" rtlCol="0">
            <a:spAutoFit/>
          </a:bodyPr>
          <a:lstStyle/>
          <a:p>
            <a:pPr marL="228600" indent="-228600">
              <a:lnSpc>
                <a:spcPts val="2000"/>
              </a:lnSpc>
              <a:buFont typeface="+mj-lt"/>
              <a:buAutoNum type="arabicPeriod"/>
            </a:pPr>
            <a:r>
              <a:rPr kumimoji="1" lang="ja-JP" altLang="en-US" sz="1200" dirty="0">
                <a:latin typeface="BIZ UDPゴシック" panose="020B0400000000000000" pitchFamily="50" charset="-128"/>
                <a:ea typeface="BIZ UDPゴシック" panose="020B0400000000000000" pitchFamily="50" charset="-128"/>
              </a:rPr>
              <a:t>参考図書や</a:t>
            </a:r>
            <a:r>
              <a:rPr kumimoji="1" lang="en-US" altLang="ja-JP" sz="1200" dirty="0">
                <a:latin typeface="BIZ UDPゴシック" panose="020B0400000000000000" pitchFamily="50" charset="-128"/>
                <a:ea typeface="BIZ UDPゴシック" panose="020B0400000000000000" pitchFamily="50" charset="-128"/>
              </a:rPr>
              <a:t>web</a:t>
            </a:r>
            <a:r>
              <a:rPr kumimoji="1" lang="ja-JP" altLang="en-US" sz="1200" dirty="0">
                <a:latin typeface="BIZ UDPゴシック" panose="020B0400000000000000" pitchFamily="50" charset="-128"/>
                <a:ea typeface="BIZ UDPゴシック" panose="020B0400000000000000" pitchFamily="50" charset="-128"/>
              </a:rPr>
              <a:t>サイト（地理院地図の使い方）</a:t>
            </a:r>
            <a:endParaRPr kumimoji="1" lang="en-US" altLang="ja-JP" sz="1200" dirty="0">
              <a:latin typeface="BIZ UDPゴシック" panose="020B0400000000000000" pitchFamily="50" charset="-128"/>
              <a:ea typeface="BIZ UDPゴシック" panose="020B0400000000000000" pitchFamily="50" charset="-128"/>
            </a:endParaRPr>
          </a:p>
          <a:p>
            <a:pPr marL="228600" indent="-228600">
              <a:lnSpc>
                <a:spcPts val="2000"/>
              </a:lnSpc>
              <a:buFont typeface="+mj-lt"/>
              <a:buAutoNum type="arabicPeriod"/>
            </a:pPr>
            <a:r>
              <a:rPr kumimoji="1" lang="ja-JP" altLang="en-US" sz="1200" dirty="0">
                <a:latin typeface="BIZ UDPゴシック" panose="020B0400000000000000" pitchFamily="50" charset="-128"/>
                <a:ea typeface="BIZ UDPゴシック" panose="020B0400000000000000" pitchFamily="50" charset="-128"/>
              </a:rPr>
              <a:t>基礎調査結果整理シート</a:t>
            </a:r>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記入例付</a:t>
            </a:r>
            <a:r>
              <a:rPr kumimoji="1" lang="en-US" altLang="ja-JP" sz="1200" dirty="0">
                <a:latin typeface="BIZ UDPゴシック" panose="020B0400000000000000" pitchFamily="50" charset="-128"/>
                <a:ea typeface="BIZ UDPゴシック" panose="020B0400000000000000" pitchFamily="50" charset="-128"/>
              </a:rPr>
              <a:t>)</a:t>
            </a:r>
          </a:p>
          <a:p>
            <a:pPr marL="228600" indent="-228600">
              <a:lnSpc>
                <a:spcPts val="2000"/>
              </a:lnSpc>
              <a:buFont typeface="+mj-lt"/>
              <a:buAutoNum type="arabicPeriod"/>
            </a:pPr>
            <a:r>
              <a:rPr kumimoji="1" lang="ja-JP" altLang="en-US" sz="1200" dirty="0">
                <a:latin typeface="BIZ UDPゴシック" panose="020B0400000000000000" pitchFamily="50" charset="-128"/>
                <a:ea typeface="BIZ UDPゴシック" panose="020B0400000000000000" pitchFamily="50" charset="-128"/>
              </a:rPr>
              <a:t>調査過程で困ったときの事例を交えた対応策</a:t>
            </a:r>
            <a:endParaRPr kumimoji="1" lang="en-US" altLang="ja-JP" sz="1200" dirty="0">
              <a:latin typeface="BIZ UDPゴシック" panose="020B0400000000000000" pitchFamily="50" charset="-128"/>
              <a:ea typeface="BIZ UDPゴシック" panose="020B0400000000000000" pitchFamily="50" charset="-128"/>
            </a:endParaRPr>
          </a:p>
          <a:p>
            <a:pPr marL="228600" indent="-228600">
              <a:lnSpc>
                <a:spcPts val="2000"/>
              </a:lnSpc>
              <a:buFont typeface="+mj-lt"/>
              <a:buAutoNum type="arabicPeriod"/>
            </a:pPr>
            <a:r>
              <a:rPr kumimoji="1" lang="ja-JP" altLang="en-US" sz="1200" dirty="0">
                <a:latin typeface="BIZ UDPゴシック" panose="020B0400000000000000" pitchFamily="50" charset="-128"/>
                <a:ea typeface="BIZ UDPゴシック" panose="020B0400000000000000" pitchFamily="50" charset="-128"/>
              </a:rPr>
              <a:t>現地調査計画書（記入例付）</a:t>
            </a:r>
            <a:endParaRPr kumimoji="1" lang="en-US" altLang="ja-JP" sz="1200" dirty="0">
              <a:latin typeface="BIZ UDPゴシック" panose="020B0400000000000000" pitchFamily="50" charset="-128"/>
              <a:ea typeface="BIZ UDPゴシック" panose="020B0400000000000000" pitchFamily="50" charset="-128"/>
            </a:endParaRPr>
          </a:p>
          <a:p>
            <a:pPr marL="228600" indent="-228600">
              <a:lnSpc>
                <a:spcPts val="2000"/>
              </a:lnSpc>
              <a:buFont typeface="+mj-lt"/>
              <a:buAutoNum type="arabicPeriod"/>
            </a:pPr>
            <a:r>
              <a:rPr kumimoji="1" lang="ja-JP" altLang="en-US" sz="1200" dirty="0">
                <a:latin typeface="BIZ UDPゴシック" panose="020B0400000000000000" pitchFamily="50" charset="-128"/>
                <a:ea typeface="BIZ UDPゴシック" panose="020B0400000000000000" pitchFamily="50" charset="-128"/>
              </a:rPr>
              <a:t>アポイントメントの取り方とポイント</a:t>
            </a:r>
            <a:endParaRPr kumimoji="1" lang="en-US" altLang="ja-JP" sz="1200" dirty="0">
              <a:latin typeface="BIZ UDPゴシック" panose="020B0400000000000000" pitchFamily="50" charset="-128"/>
              <a:ea typeface="BIZ UDPゴシック" panose="020B0400000000000000" pitchFamily="50" charset="-128"/>
            </a:endParaRPr>
          </a:p>
          <a:p>
            <a:pPr marL="228600" indent="-228600">
              <a:lnSpc>
                <a:spcPts val="2000"/>
              </a:lnSpc>
              <a:buFont typeface="+mj-lt"/>
              <a:buAutoNum type="arabicPeriod"/>
            </a:pPr>
            <a:r>
              <a:rPr kumimoji="1" lang="ja-JP" altLang="en-US" sz="1200" dirty="0">
                <a:latin typeface="BIZ UDPゴシック" panose="020B0400000000000000" pitchFamily="50" charset="-128"/>
                <a:ea typeface="BIZ UDPゴシック" panose="020B0400000000000000" pitchFamily="50" charset="-128"/>
              </a:rPr>
              <a:t>国土地理院へ登録する際に必要な情報を整理するシート（記入例付）</a:t>
            </a:r>
            <a:endParaRPr kumimoji="1" lang="en-US" altLang="ja-JP" sz="12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99311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FA592-66C3-C1C2-FDC6-7C75C8C9C56A}"/>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AAF96C5-797D-8BA8-FB4D-50C84BFA2261}"/>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29B96FB3-325C-FF6A-3164-7DCD62CAE075}"/>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1</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EA166B8D-D148-C140-F09A-4127063CBC2E}"/>
              </a:ext>
            </a:extLst>
          </p:cNvPr>
          <p:cNvSpPr/>
          <p:nvPr/>
        </p:nvSpPr>
        <p:spPr>
          <a:xfrm>
            <a:off x="1054550" y="590313"/>
            <a:ext cx="4358108"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参考図書や</a:t>
            </a:r>
            <a:r>
              <a:rPr kumimoji="1" lang="en-US" altLang="ja-JP" sz="1400" dirty="0">
                <a:latin typeface="BIZ UDPゴシック" panose="020B0400000000000000" pitchFamily="50" charset="-128"/>
                <a:ea typeface="BIZ UDPゴシック" panose="020B0400000000000000" pitchFamily="50" charset="-128"/>
              </a:rPr>
              <a:t>web</a:t>
            </a:r>
            <a:r>
              <a:rPr kumimoji="1" lang="ja-JP" altLang="en-US" sz="1400" dirty="0">
                <a:latin typeface="BIZ UDPゴシック" panose="020B0400000000000000" pitchFamily="50" charset="-128"/>
                <a:ea typeface="BIZ UDPゴシック" panose="020B0400000000000000" pitchFamily="50" charset="-128"/>
              </a:rPr>
              <a:t>サイト（地理院地図の使い方）</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2" name="タイトル 1">
            <a:extLst>
              <a:ext uri="{FF2B5EF4-FFF2-40B4-BE49-F238E27FC236}">
                <a16:creationId xmlns:a16="http://schemas.microsoft.com/office/drawing/2014/main" id="{D3928F18-1369-6A6B-00ED-442CE0300910}"/>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3" name="表 2">
            <a:extLst>
              <a:ext uri="{FF2B5EF4-FFF2-40B4-BE49-F238E27FC236}">
                <a16:creationId xmlns:a16="http://schemas.microsoft.com/office/drawing/2014/main" id="{8D76E470-53E4-147E-C3CA-6A1FD466D326}"/>
              </a:ext>
            </a:extLst>
          </p:cNvPr>
          <p:cNvGraphicFramePr>
            <a:graphicFrameLocks noGrp="1"/>
          </p:cNvGraphicFramePr>
          <p:nvPr>
            <p:extLst>
              <p:ext uri="{D42A27DB-BD31-4B8C-83A1-F6EECF244321}">
                <p14:modId xmlns:p14="http://schemas.microsoft.com/office/powerpoint/2010/main" val="3702582042"/>
              </p:ext>
            </p:extLst>
          </p:nvPr>
        </p:nvGraphicFramePr>
        <p:xfrm>
          <a:off x="1264509" y="1024702"/>
          <a:ext cx="5450571" cy="5440680"/>
        </p:xfrm>
        <a:graphic>
          <a:graphicData uri="http://schemas.openxmlformats.org/drawingml/2006/table">
            <a:tbl>
              <a:tblPr firstRow="1" bandRow="1">
                <a:tableStyleId>{D7AC3CCA-C797-4891-BE02-D94E43425B78}</a:tableStyleId>
              </a:tblPr>
              <a:tblGrid>
                <a:gridCol w="2102688">
                  <a:extLst>
                    <a:ext uri="{9D8B030D-6E8A-4147-A177-3AD203B41FA5}">
                      <a16:colId xmlns:a16="http://schemas.microsoft.com/office/drawing/2014/main" val="859675011"/>
                    </a:ext>
                  </a:extLst>
                </a:gridCol>
                <a:gridCol w="3347883">
                  <a:extLst>
                    <a:ext uri="{9D8B030D-6E8A-4147-A177-3AD203B41FA5}">
                      <a16:colId xmlns:a16="http://schemas.microsoft.com/office/drawing/2014/main" val="3928292794"/>
                    </a:ext>
                  </a:extLst>
                </a:gridCol>
              </a:tblGrid>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学校図書館・公共図書館</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市区町村史（郷土史）</a:t>
                      </a:r>
                      <a:endParaRPr kumimoji="1" lang="en-US" altLang="ja-JP" sz="1100" b="0" dirty="0">
                        <a:latin typeface="BIZ UDPゴシック" panose="020B0400000000000000" pitchFamily="50" charset="-128"/>
                        <a:ea typeface="BIZ UDPゴシック" panose="020B0400000000000000" pitchFamily="50" charset="-128"/>
                      </a:endParaRPr>
                    </a:p>
                    <a:p>
                      <a:r>
                        <a:rPr kumimoji="1" lang="ja-JP" altLang="en-US" sz="1100" b="0" dirty="0">
                          <a:latin typeface="BIZ UDPゴシック" panose="020B0400000000000000" pitchFamily="50" charset="-128"/>
                          <a:ea typeface="BIZ UDPゴシック" panose="020B0400000000000000" pitchFamily="50" charset="-128"/>
                        </a:rPr>
                        <a:t>自然災害に関する史料・文献</a:t>
                      </a:r>
                      <a:endParaRPr kumimoji="1" lang="en-US" altLang="ja-JP" sz="1100" b="0" dirty="0">
                        <a:latin typeface="BIZ UDPゴシック" panose="020B0400000000000000" pitchFamily="50" charset="-128"/>
                        <a:ea typeface="BIZ UDPゴシック" panose="020B0400000000000000" pitchFamily="50" charset="-128"/>
                      </a:endParaRPr>
                    </a:p>
                    <a:p>
                      <a:r>
                        <a:rPr kumimoji="1" lang="ja-JP" altLang="en-US" sz="1100" b="0" dirty="0">
                          <a:latin typeface="BIZ UDPゴシック" panose="020B0400000000000000" pitchFamily="50" charset="-128"/>
                          <a:ea typeface="BIZ UDPゴシック" panose="020B0400000000000000" pitchFamily="50" charset="-128"/>
                        </a:rPr>
                        <a:t>当時の新聞記事</a:t>
                      </a:r>
                    </a:p>
                  </a:txBody>
                  <a:tcPr/>
                </a:tc>
                <a:extLst>
                  <a:ext uri="{0D108BD9-81ED-4DB2-BD59-A6C34878D82A}">
                    <a16:rowId xmlns:a16="http://schemas.microsoft.com/office/drawing/2014/main" val="3302914892"/>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自治体のデジタルアーカイブ</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多くの図書館が昔の地図や街の様子、郷土資料をインターネットで公開しています。</a:t>
                      </a:r>
                    </a:p>
                  </a:txBody>
                  <a:tcPr/>
                </a:tc>
                <a:extLst>
                  <a:ext uri="{0D108BD9-81ED-4DB2-BD59-A6C34878D82A}">
                    <a16:rowId xmlns:a16="http://schemas.microsoft.com/office/drawing/2014/main" val="1806892065"/>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ジャパンサーチ</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日本の書籍、公文書（昔の美術品や画像）などをまとめて検索できるサイトです。</a:t>
                      </a:r>
                    </a:p>
                  </a:txBody>
                  <a:tcPr/>
                </a:tc>
                <a:extLst>
                  <a:ext uri="{0D108BD9-81ED-4DB2-BD59-A6C34878D82A}">
                    <a16:rowId xmlns:a16="http://schemas.microsoft.com/office/drawing/2014/main" val="3383008616"/>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国立国会図書館サーチ</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全国の公共・大学図書館や研究機関の資料を統合的に検索できるサイトです。</a:t>
                      </a:r>
                    </a:p>
                  </a:txBody>
                  <a:tcPr/>
                </a:tc>
                <a:extLst>
                  <a:ext uri="{0D108BD9-81ED-4DB2-BD59-A6C34878D82A}">
                    <a16:rowId xmlns:a16="http://schemas.microsoft.com/office/drawing/2014/main" val="195269526"/>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リサーチ・ナビ</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国立国会図書館が提供している、調べもののヒントや資料の探し方を案内するサービスです。</a:t>
                      </a:r>
                    </a:p>
                  </a:txBody>
                  <a:tcPr/>
                </a:tc>
                <a:extLst>
                  <a:ext uri="{0D108BD9-81ED-4DB2-BD59-A6C34878D82A}">
                    <a16:rowId xmlns:a16="http://schemas.microsoft.com/office/drawing/2014/main" val="3196359807"/>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レファレンス協同データベース</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全国の図書館に寄せられた「調べものの記録」が共有されており、検索のヒントを得ることができます。</a:t>
                      </a:r>
                    </a:p>
                  </a:txBody>
                  <a:tcPr/>
                </a:tc>
                <a:extLst>
                  <a:ext uri="{0D108BD9-81ED-4DB2-BD59-A6C34878D82A}">
                    <a16:rowId xmlns:a16="http://schemas.microsoft.com/office/drawing/2014/main" val="2916802418"/>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論文検索サイト</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専門家や研究者の論文を調べる際に有効です。</a:t>
                      </a:r>
                      <a:endParaRPr kumimoji="1" lang="en-US" altLang="ja-JP" sz="1100" b="0" dirty="0">
                        <a:latin typeface="BIZ UDPゴシック" panose="020B0400000000000000" pitchFamily="50" charset="-128"/>
                        <a:ea typeface="BIZ UDPゴシック" panose="020B0400000000000000" pitchFamily="50" charset="-128"/>
                      </a:endParaRPr>
                    </a:p>
                    <a:p>
                      <a:r>
                        <a:rPr kumimoji="1" lang="ja-JP" altLang="en-US" sz="1100" b="0" dirty="0">
                          <a:latin typeface="BIZ UDPゴシック" panose="020B0400000000000000" pitchFamily="50" charset="-128"/>
                          <a:ea typeface="BIZ UDPゴシック" panose="020B0400000000000000" pitchFamily="50" charset="-128"/>
                        </a:rPr>
                        <a:t>・　</a:t>
                      </a:r>
                      <a:r>
                        <a:rPr kumimoji="1" lang="en-US" altLang="ja-JP" sz="1100" b="0" dirty="0">
                          <a:latin typeface="BIZ UDPゴシック" panose="020B0400000000000000" pitchFamily="50" charset="-128"/>
                          <a:ea typeface="BIZ UDPゴシック" panose="020B0400000000000000" pitchFamily="50" charset="-128"/>
                        </a:rPr>
                        <a:t>CiNii Research</a:t>
                      </a:r>
                      <a:r>
                        <a:rPr kumimoji="1" lang="ja-JP" altLang="en-US" sz="1100" b="0" dirty="0">
                          <a:latin typeface="BIZ UDPゴシック" panose="020B0400000000000000" pitchFamily="50" charset="-128"/>
                          <a:ea typeface="BIZ UDPゴシック" panose="020B0400000000000000" pitchFamily="50" charset="-128"/>
                        </a:rPr>
                        <a:t>（サイニィ）</a:t>
                      </a:r>
                      <a:endParaRPr kumimoji="1" lang="en-US" altLang="ja-JP" sz="1100" b="0" dirty="0">
                        <a:latin typeface="BIZ UDPゴシック" panose="020B0400000000000000" pitchFamily="50" charset="-128"/>
                        <a:ea typeface="BIZ UDPゴシック" panose="020B0400000000000000" pitchFamily="50" charset="-128"/>
                      </a:endParaRPr>
                    </a:p>
                    <a:p>
                      <a:r>
                        <a:rPr kumimoji="1" lang="ja-JP" altLang="en-US" sz="1100" b="0" dirty="0">
                          <a:latin typeface="BIZ UDPゴシック" panose="020B0400000000000000" pitchFamily="50" charset="-128"/>
                          <a:ea typeface="BIZ UDPゴシック" panose="020B0400000000000000" pitchFamily="50" charset="-128"/>
                        </a:rPr>
                        <a:t>　日本で出版された学術論文のデータベースです。</a:t>
                      </a:r>
                    </a:p>
                    <a:p>
                      <a:r>
                        <a:rPr kumimoji="1" lang="ja-JP" altLang="en-US" sz="1100" b="0" dirty="0">
                          <a:latin typeface="BIZ UDPゴシック" panose="020B0400000000000000" pitchFamily="50" charset="-128"/>
                          <a:ea typeface="BIZ UDPゴシック" panose="020B0400000000000000" pitchFamily="50" charset="-128"/>
                        </a:rPr>
                        <a:t>・　</a:t>
                      </a:r>
                      <a:r>
                        <a:rPr kumimoji="1" lang="en-US" altLang="ja-JP" sz="1100" b="0" dirty="0">
                          <a:latin typeface="BIZ UDPゴシック" panose="020B0400000000000000" pitchFamily="50" charset="-128"/>
                          <a:ea typeface="BIZ UDPゴシック" panose="020B0400000000000000" pitchFamily="50" charset="-128"/>
                        </a:rPr>
                        <a:t>Google Scholar</a:t>
                      </a:r>
                      <a:r>
                        <a:rPr kumimoji="1" lang="ja-JP" altLang="en-US" sz="1100" b="0" dirty="0">
                          <a:latin typeface="BIZ UDPゴシック" panose="020B0400000000000000" pitchFamily="50" charset="-128"/>
                          <a:ea typeface="BIZ UDPゴシック" panose="020B0400000000000000" pitchFamily="50" charset="-128"/>
                        </a:rPr>
                        <a:t>（グーグルスカラー）</a:t>
                      </a:r>
                      <a:endParaRPr kumimoji="1" lang="en-US" altLang="ja-JP" sz="1100" b="0" dirty="0">
                        <a:latin typeface="BIZ UDPゴシック" panose="020B0400000000000000" pitchFamily="50" charset="-128"/>
                        <a:ea typeface="BIZ UDPゴシック" panose="020B0400000000000000" pitchFamily="50" charset="-128"/>
                      </a:endParaRPr>
                    </a:p>
                    <a:p>
                      <a:r>
                        <a:rPr kumimoji="1" lang="ja-JP" altLang="en-US" sz="1100" b="0" dirty="0">
                          <a:latin typeface="BIZ UDPゴシック" panose="020B0400000000000000" pitchFamily="50" charset="-128"/>
                          <a:ea typeface="BIZ UDPゴシック" panose="020B0400000000000000" pitchFamily="50" charset="-128"/>
                        </a:rPr>
                        <a:t>　世界中で出版された論文や書籍を検索できるサー　</a:t>
                      </a:r>
                      <a:endParaRPr kumimoji="1" lang="en-US" altLang="ja-JP" sz="1100" b="0" dirty="0">
                        <a:latin typeface="BIZ UDPゴシック" panose="020B0400000000000000" pitchFamily="50" charset="-128"/>
                        <a:ea typeface="BIZ UDPゴシック" panose="020B0400000000000000" pitchFamily="50" charset="-128"/>
                      </a:endParaRPr>
                    </a:p>
                    <a:p>
                      <a:r>
                        <a:rPr kumimoji="1" lang="ja-JP" altLang="en-US" sz="1100" b="0" dirty="0">
                          <a:latin typeface="BIZ UDPゴシック" panose="020B0400000000000000" pitchFamily="50" charset="-128"/>
                          <a:ea typeface="BIZ UDPゴシック" panose="020B0400000000000000" pitchFamily="50" charset="-128"/>
                        </a:rPr>
                        <a:t>　ビスです。</a:t>
                      </a:r>
                    </a:p>
                  </a:txBody>
                  <a:tcPr/>
                </a:tc>
                <a:extLst>
                  <a:ext uri="{0D108BD9-81ED-4DB2-BD59-A6C34878D82A}">
                    <a16:rowId xmlns:a16="http://schemas.microsoft.com/office/drawing/2014/main" val="3407965385"/>
                  </a:ext>
                </a:extLst>
              </a:tr>
              <a:tr h="0">
                <a:tc>
                  <a:txBody>
                    <a:bodyPr/>
                    <a:lstStyle/>
                    <a:p>
                      <a:r>
                        <a:rPr kumimoji="1" lang="zh-CN" altLang="en-US" sz="1100" b="0" dirty="0">
                          <a:latin typeface="BIZ UDPゴシック" panose="020B0400000000000000" pitchFamily="50" charset="-128"/>
                          <a:ea typeface="BIZ UDPゴシック" panose="020B0400000000000000" pitchFamily="50" charset="-128"/>
                        </a:rPr>
                        <a:t>国土地理院「地理院地図」</a:t>
                      </a:r>
                      <a:endParaRPr kumimoji="1" lang="ja-JP" altLang="en-US" sz="1100" b="0" dirty="0">
                        <a:latin typeface="BIZ UDPゴシック" panose="020B0400000000000000" pitchFamily="50" charset="-128"/>
                        <a:ea typeface="BIZ UDPゴシック" panose="020B0400000000000000" pitchFamily="50" charset="-128"/>
                      </a:endParaRP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すでに登録されている自然災害伝承碑の位置や情報、周辺の地形などを確認できます。調査時の位置情報の取得（緯度・経度の計測）にも使用します。</a:t>
                      </a:r>
                    </a:p>
                  </a:txBody>
                  <a:tcPr/>
                </a:tc>
                <a:extLst>
                  <a:ext uri="{0D108BD9-81ED-4DB2-BD59-A6C34878D82A}">
                    <a16:rowId xmlns:a16="http://schemas.microsoft.com/office/drawing/2014/main" val="997339799"/>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国土地理院「ハザードマップポータルサイト」</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伝承碑の場所と各種ハザードマップ（災害リスク情報）を重ね合わせて確認することができます。</a:t>
                      </a:r>
                    </a:p>
                  </a:txBody>
                  <a:tcPr/>
                </a:tc>
                <a:extLst>
                  <a:ext uri="{0D108BD9-81ED-4DB2-BD59-A6C34878D82A}">
                    <a16:rowId xmlns:a16="http://schemas.microsoft.com/office/drawing/2014/main" val="3112594785"/>
                  </a:ext>
                </a:extLst>
              </a:tr>
              <a:tr h="370840">
                <a:tc>
                  <a:txBody>
                    <a:bodyPr/>
                    <a:lstStyle/>
                    <a:p>
                      <a:r>
                        <a:rPr kumimoji="1" lang="ja-JP" altLang="en-US" sz="1100" b="0" dirty="0">
                          <a:latin typeface="BIZ UDPゴシック" panose="020B0400000000000000" pitchFamily="50" charset="-128"/>
                          <a:ea typeface="BIZ UDPゴシック" panose="020B0400000000000000" pitchFamily="50" charset="-128"/>
                        </a:rPr>
                        <a:t>各自治体の防災ページ</a:t>
                      </a:r>
                    </a:p>
                  </a:txBody>
                  <a:tcPr/>
                </a:tc>
                <a:tc>
                  <a:txBody>
                    <a:bodyPr/>
                    <a:lstStyle/>
                    <a:p>
                      <a:r>
                        <a:rPr kumimoji="1" lang="ja-JP" altLang="en-US" sz="1100" b="0" dirty="0">
                          <a:latin typeface="BIZ UDPゴシック" panose="020B0400000000000000" pitchFamily="50" charset="-128"/>
                          <a:ea typeface="BIZ UDPゴシック" panose="020B0400000000000000" pitchFamily="50" charset="-128"/>
                        </a:rPr>
                        <a:t>多くの自治体が過去の災害情報をまとめたサイトを公開しています。他の地域の事例を参考にすることも有益です。</a:t>
                      </a:r>
                    </a:p>
                  </a:txBody>
                  <a:tcPr/>
                </a:tc>
                <a:extLst>
                  <a:ext uri="{0D108BD9-81ED-4DB2-BD59-A6C34878D82A}">
                    <a16:rowId xmlns:a16="http://schemas.microsoft.com/office/drawing/2014/main" val="1947493821"/>
                  </a:ext>
                </a:extLst>
              </a:tr>
            </a:tbl>
          </a:graphicData>
        </a:graphic>
      </p:graphicFrame>
      <p:pic>
        <p:nvPicPr>
          <p:cNvPr id="4" name="Picture 8">
            <a:extLst>
              <a:ext uri="{FF2B5EF4-FFF2-40B4-BE49-F238E27FC236}">
                <a16:creationId xmlns:a16="http://schemas.microsoft.com/office/drawing/2014/main" id="{6596D17D-1AD7-1C3A-B2DD-2625594DB4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184158" y="7180244"/>
            <a:ext cx="530922" cy="530922"/>
          </a:xfrm>
          <a:prstGeom prst="rect">
            <a:avLst/>
          </a:prstGeom>
          <a:noFill/>
          <a:extLst>
            <a:ext uri="{909E8E84-426E-40DD-AFC4-6F175D3DCCD1}">
              <a14:hiddenFill xmlns:a14="http://schemas.microsoft.com/office/drawing/2010/main">
                <a:solidFill>
                  <a:srgbClr val="FFFFFF"/>
                </a:solidFill>
              </a14:hiddenFill>
            </a:ext>
          </a:extLst>
        </p:spPr>
      </p:pic>
      <p:sp>
        <p:nvSpPr>
          <p:cNvPr id="7" name="正方形/長方形 6">
            <a:extLst>
              <a:ext uri="{FF2B5EF4-FFF2-40B4-BE49-F238E27FC236}">
                <a16:creationId xmlns:a16="http://schemas.microsoft.com/office/drawing/2014/main" id="{05FA29EF-FB58-B292-9F34-502658BDD177}"/>
              </a:ext>
            </a:extLst>
          </p:cNvPr>
          <p:cNvSpPr/>
          <p:nvPr/>
        </p:nvSpPr>
        <p:spPr>
          <a:xfrm>
            <a:off x="1054549" y="7024977"/>
            <a:ext cx="4358108" cy="310534"/>
          </a:xfrm>
          <a:prstGeom prst="rect">
            <a:avLst/>
          </a:prstGeom>
        </p:spPr>
        <p:txBody>
          <a:bodyPr wrap="squar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地理院地図の使い方</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C149A558-2085-C9FE-866C-033A65BC1096}"/>
              </a:ext>
            </a:extLst>
          </p:cNvPr>
          <p:cNvSpPr txBox="1"/>
          <p:nvPr/>
        </p:nvSpPr>
        <p:spPr>
          <a:xfrm>
            <a:off x="1259944" y="7379992"/>
            <a:ext cx="4152713" cy="247312"/>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国土地理院のホームページから使い方を動画で確認できます。</a:t>
            </a:r>
            <a:endParaRPr kumimoji="1" lang="en-US" altLang="ja-JP" sz="1100" dirty="0">
              <a:latin typeface="BIZ UDPゴシック" panose="020B0400000000000000" pitchFamily="50" charset="-128"/>
              <a:ea typeface="BIZ UDPゴシック" panose="020B0400000000000000" pitchFamily="50" charset="-128"/>
            </a:endParaRPr>
          </a:p>
        </p:txBody>
      </p:sp>
      <p:pic>
        <p:nvPicPr>
          <p:cNvPr id="14" name="図 13">
            <a:extLst>
              <a:ext uri="{FF2B5EF4-FFF2-40B4-BE49-F238E27FC236}">
                <a16:creationId xmlns:a16="http://schemas.microsoft.com/office/drawing/2014/main" id="{19A2EAEC-AC40-B5F0-E777-83C5425FF88B}"/>
              </a:ext>
            </a:extLst>
          </p:cNvPr>
          <p:cNvPicPr>
            <a:picLocks noChangeAspect="1"/>
          </p:cNvPicPr>
          <p:nvPr/>
        </p:nvPicPr>
        <p:blipFill>
          <a:blip r:embed="rId3"/>
          <a:stretch>
            <a:fillRect/>
          </a:stretch>
        </p:blipFill>
        <p:spPr>
          <a:xfrm>
            <a:off x="1137160" y="7671785"/>
            <a:ext cx="5678405" cy="2549559"/>
          </a:xfrm>
          <a:prstGeom prst="rect">
            <a:avLst/>
          </a:prstGeom>
        </p:spPr>
      </p:pic>
    </p:spTree>
    <p:extLst>
      <p:ext uri="{BB962C8B-B14F-4D97-AF65-F5344CB8AC3E}">
        <p14:creationId xmlns:p14="http://schemas.microsoft.com/office/powerpoint/2010/main" val="4259714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22598385-41E3-6DA4-F34B-83C2CD35E7CA}"/>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F7070A9-DFF1-30B3-6858-2DB29BFCBDB1}"/>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2</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E69EDBDE-A84D-612C-DFAD-171360863CEC}"/>
              </a:ext>
            </a:extLst>
          </p:cNvPr>
          <p:cNvSpPr/>
          <p:nvPr/>
        </p:nvSpPr>
        <p:spPr>
          <a:xfrm>
            <a:off x="1054550" y="590313"/>
            <a:ext cx="2898018"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基礎調査結果整理シート</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3" name="タイトル 1">
            <a:extLst>
              <a:ext uri="{FF2B5EF4-FFF2-40B4-BE49-F238E27FC236}">
                <a16:creationId xmlns:a16="http://schemas.microsoft.com/office/drawing/2014/main" id="{34494F93-1D23-2E6F-2938-F8FB6F467E5D}"/>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2" name="表 1">
            <a:extLst>
              <a:ext uri="{FF2B5EF4-FFF2-40B4-BE49-F238E27FC236}">
                <a16:creationId xmlns:a16="http://schemas.microsoft.com/office/drawing/2014/main" id="{A4B72BB4-DF60-4DA7-AC1C-06AE311E4E1D}"/>
              </a:ext>
            </a:extLst>
          </p:cNvPr>
          <p:cNvGraphicFramePr>
            <a:graphicFrameLocks noGrp="1"/>
          </p:cNvGraphicFramePr>
          <p:nvPr>
            <p:extLst>
              <p:ext uri="{D42A27DB-BD31-4B8C-83A1-F6EECF244321}">
                <p14:modId xmlns:p14="http://schemas.microsoft.com/office/powerpoint/2010/main" val="1637564446"/>
              </p:ext>
            </p:extLst>
          </p:nvPr>
        </p:nvGraphicFramePr>
        <p:xfrm>
          <a:off x="1134287" y="1027709"/>
          <a:ext cx="5546732" cy="3022600"/>
        </p:xfrm>
        <a:graphic>
          <a:graphicData uri="http://schemas.openxmlformats.org/drawingml/2006/table">
            <a:tbl>
              <a:tblPr firstRow="1" bandRow="1">
                <a:tableStyleId>{5940675A-B579-460E-94D1-54222C63F5DA}</a:tableStyleId>
              </a:tblPr>
              <a:tblGrid>
                <a:gridCol w="592913">
                  <a:extLst>
                    <a:ext uri="{9D8B030D-6E8A-4147-A177-3AD203B41FA5}">
                      <a16:colId xmlns:a16="http://schemas.microsoft.com/office/drawing/2014/main" val="3059749968"/>
                    </a:ext>
                  </a:extLst>
                </a:gridCol>
                <a:gridCol w="2048957">
                  <a:extLst>
                    <a:ext uri="{9D8B030D-6E8A-4147-A177-3AD203B41FA5}">
                      <a16:colId xmlns:a16="http://schemas.microsoft.com/office/drawing/2014/main" val="3738158056"/>
                    </a:ext>
                  </a:extLst>
                </a:gridCol>
                <a:gridCol w="997668">
                  <a:extLst>
                    <a:ext uri="{9D8B030D-6E8A-4147-A177-3AD203B41FA5}">
                      <a16:colId xmlns:a16="http://schemas.microsoft.com/office/drawing/2014/main" val="637510586"/>
                    </a:ext>
                  </a:extLst>
                </a:gridCol>
                <a:gridCol w="769864">
                  <a:extLst>
                    <a:ext uri="{9D8B030D-6E8A-4147-A177-3AD203B41FA5}">
                      <a16:colId xmlns:a16="http://schemas.microsoft.com/office/drawing/2014/main" val="1988410416"/>
                    </a:ext>
                  </a:extLst>
                </a:gridCol>
                <a:gridCol w="1137330">
                  <a:extLst>
                    <a:ext uri="{9D8B030D-6E8A-4147-A177-3AD203B41FA5}">
                      <a16:colId xmlns:a16="http://schemas.microsoft.com/office/drawing/2014/main" val="770508213"/>
                    </a:ext>
                  </a:extLst>
                </a:gridCol>
              </a:tblGrid>
              <a:tr h="370840">
                <a:tc gridSpan="5">
                  <a:txBody>
                    <a:bodyPr/>
                    <a:lstStyle/>
                    <a:p>
                      <a:pPr algn="r"/>
                      <a:r>
                        <a:rPr kumimoji="1" lang="ja-JP" altLang="en-US" sz="1100" dirty="0">
                          <a:latin typeface="BIZ UDPゴシック" panose="020B0400000000000000" pitchFamily="50" charset="-128"/>
                          <a:ea typeface="BIZ UDPゴシック" panose="020B0400000000000000" pitchFamily="50" charset="-128"/>
                        </a:rPr>
                        <a:t>資料一覧　　　　　　　　　　　　　　　　　　　　　　　　　　　　　　　　　　調査日時　　　　年　月　日</a:t>
                      </a:r>
                    </a:p>
                  </a:txBody>
                  <a:tcPr>
                    <a:lnT w="12700" cap="flat" cmpd="sng" algn="ctr">
                      <a:solidFill>
                        <a:schemeClr val="tx1"/>
                      </a:solidFill>
                      <a:prstDash val="solid"/>
                      <a:round/>
                      <a:headEnd type="none" w="med" len="med"/>
                      <a:tailEnd type="none" w="med" len="med"/>
                    </a:lnT>
                  </a:tcPr>
                </a:tc>
                <a:tc hMerge="1">
                  <a:txBody>
                    <a:bodyPr/>
                    <a:lstStyle/>
                    <a:p>
                      <a:endParaRPr dirty="0"/>
                    </a:p>
                  </a:txBody>
                  <a:tcPr>
                    <a:lnT w="12700" cap="flat" cmpd="sng" algn="ctr">
                      <a:solidFill>
                        <a:schemeClr val="tx1"/>
                      </a:solidFill>
                      <a:prstDash val="solid"/>
                      <a:round/>
                      <a:headEnd type="none" w="med" len="med"/>
                      <a:tailEnd type="none" w="med" len="med"/>
                    </a:lnT>
                  </a:tcPr>
                </a:tc>
                <a:tc hMerge="1">
                  <a:txBody>
                    <a:bodyPr/>
                    <a:lstStyle/>
                    <a:p>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818263690"/>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番号</a:t>
                      </a:r>
                    </a:p>
                  </a:txBody>
                  <a:tcPr>
                    <a:solidFill>
                      <a:schemeClr val="bg1">
                        <a:lumMod val="85000"/>
                      </a:schemeClr>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調査に使用した資料名称</a:t>
                      </a:r>
                    </a:p>
                    <a:p>
                      <a:pPr algn="ctr"/>
                      <a:endParaRPr kumimoji="1" lang="ja-JP" altLang="en-US" sz="1100" dirty="0">
                        <a:latin typeface="BIZ UDPゴシック" panose="020B0400000000000000" pitchFamily="50" charset="-128"/>
                        <a:ea typeface="BIZ UDPゴシック" panose="020B0400000000000000" pitchFamily="50" charset="-128"/>
                      </a:endParaRP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発行・著者</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発行年</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資料保管場所</a:t>
                      </a:r>
                    </a:p>
                  </a:txBody>
                  <a:tcPr>
                    <a:solidFill>
                      <a:schemeClr val="bg1">
                        <a:lumMod val="85000"/>
                      </a:schemeClr>
                    </a:solidFill>
                  </a:tcPr>
                </a:tc>
                <a:extLst>
                  <a:ext uri="{0D108BD9-81ED-4DB2-BD59-A6C34878D82A}">
                    <a16:rowId xmlns:a16="http://schemas.microsoft.com/office/drawing/2014/main" val="1526620034"/>
                  </a:ext>
                </a:extLst>
              </a:tr>
              <a:tr h="37084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818792547"/>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30867127"/>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82685619"/>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648925546"/>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795945931"/>
                  </a:ext>
                </a:extLst>
              </a:tr>
              <a:tr h="37084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213233407"/>
                  </a:ext>
                </a:extLst>
              </a:tr>
            </a:tbl>
          </a:graphicData>
        </a:graphic>
      </p:graphicFrame>
      <p:graphicFrame>
        <p:nvGraphicFramePr>
          <p:cNvPr id="3" name="表 2">
            <a:extLst>
              <a:ext uri="{FF2B5EF4-FFF2-40B4-BE49-F238E27FC236}">
                <a16:creationId xmlns:a16="http://schemas.microsoft.com/office/drawing/2014/main" id="{52C7DDE7-F5A6-E51F-5570-2EDAE42C0803}"/>
              </a:ext>
            </a:extLst>
          </p:cNvPr>
          <p:cNvGraphicFramePr>
            <a:graphicFrameLocks noGrp="1"/>
          </p:cNvGraphicFramePr>
          <p:nvPr>
            <p:extLst>
              <p:ext uri="{D42A27DB-BD31-4B8C-83A1-F6EECF244321}">
                <p14:modId xmlns:p14="http://schemas.microsoft.com/office/powerpoint/2010/main" val="131548538"/>
              </p:ext>
            </p:extLst>
          </p:nvPr>
        </p:nvGraphicFramePr>
        <p:xfrm>
          <a:off x="1134287" y="4576806"/>
          <a:ext cx="5546732" cy="5549560"/>
        </p:xfrm>
        <a:graphic>
          <a:graphicData uri="http://schemas.openxmlformats.org/drawingml/2006/table">
            <a:tbl>
              <a:tblPr firstRow="1" bandRow="1">
                <a:tableStyleId>{5940675A-B579-460E-94D1-54222C63F5DA}</a:tableStyleId>
              </a:tblPr>
              <a:tblGrid>
                <a:gridCol w="592913">
                  <a:extLst>
                    <a:ext uri="{9D8B030D-6E8A-4147-A177-3AD203B41FA5}">
                      <a16:colId xmlns:a16="http://schemas.microsoft.com/office/drawing/2014/main" val="3059749968"/>
                    </a:ext>
                  </a:extLst>
                </a:gridCol>
                <a:gridCol w="2048957">
                  <a:extLst>
                    <a:ext uri="{9D8B030D-6E8A-4147-A177-3AD203B41FA5}">
                      <a16:colId xmlns:a16="http://schemas.microsoft.com/office/drawing/2014/main" val="3738158056"/>
                    </a:ext>
                  </a:extLst>
                </a:gridCol>
                <a:gridCol w="997668">
                  <a:extLst>
                    <a:ext uri="{9D8B030D-6E8A-4147-A177-3AD203B41FA5}">
                      <a16:colId xmlns:a16="http://schemas.microsoft.com/office/drawing/2014/main" val="637510586"/>
                    </a:ext>
                  </a:extLst>
                </a:gridCol>
                <a:gridCol w="769864">
                  <a:extLst>
                    <a:ext uri="{9D8B030D-6E8A-4147-A177-3AD203B41FA5}">
                      <a16:colId xmlns:a16="http://schemas.microsoft.com/office/drawing/2014/main" val="1988410416"/>
                    </a:ext>
                  </a:extLst>
                </a:gridCol>
                <a:gridCol w="1137330">
                  <a:extLst>
                    <a:ext uri="{9D8B030D-6E8A-4147-A177-3AD203B41FA5}">
                      <a16:colId xmlns:a16="http://schemas.microsoft.com/office/drawing/2014/main" val="770508213"/>
                    </a:ext>
                  </a:extLst>
                </a:gridCol>
              </a:tblGrid>
              <a:tr h="370840">
                <a:tc gridSpan="5">
                  <a:txBody>
                    <a:bodyPr/>
                    <a:lstStyle/>
                    <a:p>
                      <a:pPr algn="r"/>
                      <a:r>
                        <a:rPr kumimoji="1" lang="ja-JP" altLang="en-US" sz="1100" dirty="0">
                          <a:latin typeface="BIZ UDPゴシック" panose="020B0400000000000000" pitchFamily="50" charset="-128"/>
                          <a:ea typeface="BIZ UDPゴシック" panose="020B0400000000000000" pitchFamily="50" charset="-128"/>
                        </a:rPr>
                        <a:t>　資料の概要　　　　　　　　　　　　　　　　　　　　　　　　　　　　　　　　調査日時　　　　年　月　日</a:t>
                      </a:r>
                    </a:p>
                  </a:txBody>
                  <a:tcPr>
                    <a:lnT w="12700" cap="flat" cmpd="sng" algn="ctr">
                      <a:solidFill>
                        <a:schemeClr val="tx1"/>
                      </a:solidFill>
                      <a:prstDash val="solid"/>
                      <a:round/>
                      <a:headEnd type="none" w="med" len="med"/>
                      <a:tailEnd type="none" w="med" len="med"/>
                    </a:lnT>
                  </a:tcPr>
                </a:tc>
                <a:tc hMerge="1">
                  <a:txBody>
                    <a:bodyPr/>
                    <a:lstStyle/>
                    <a:p>
                      <a:endParaRPr dirty="0"/>
                    </a:p>
                  </a:txBody>
                  <a:tcPr>
                    <a:lnT w="12700" cap="flat" cmpd="sng" algn="ctr">
                      <a:solidFill>
                        <a:schemeClr val="tx1"/>
                      </a:solidFill>
                      <a:prstDash val="solid"/>
                      <a:round/>
                      <a:headEnd type="none" w="med" len="med"/>
                      <a:tailEnd type="none" w="med" len="med"/>
                    </a:lnT>
                  </a:tcPr>
                </a:tc>
                <a:tc hMerge="1">
                  <a:txBody>
                    <a:bodyPr/>
                    <a:lstStyle/>
                    <a:p>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818263690"/>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番号</a:t>
                      </a:r>
                    </a:p>
                  </a:txBody>
                  <a:tcPr>
                    <a:solidFill>
                      <a:schemeClr val="bg1">
                        <a:lumMod val="85000"/>
                      </a:schemeClr>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概要</a:t>
                      </a:r>
                    </a:p>
                    <a:p>
                      <a:pPr algn="ctr"/>
                      <a:endParaRPr kumimoji="1" lang="ja-JP" altLang="en-US" sz="1100" dirty="0">
                        <a:latin typeface="BIZ UDPゴシック" panose="020B0400000000000000" pitchFamily="50" charset="-128"/>
                        <a:ea typeface="BIZ UDPゴシック" panose="020B0400000000000000" pitchFamily="50" charset="-128"/>
                      </a:endParaRP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伝承碑候補の名称</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場所</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災害名</a:t>
                      </a:r>
                    </a:p>
                  </a:txBody>
                  <a:tcPr>
                    <a:solidFill>
                      <a:schemeClr val="bg1">
                        <a:lumMod val="85000"/>
                      </a:schemeClr>
                    </a:solidFill>
                  </a:tcPr>
                </a:tc>
                <a:extLst>
                  <a:ext uri="{0D108BD9-81ED-4DB2-BD59-A6C34878D82A}">
                    <a16:rowId xmlns:a16="http://schemas.microsoft.com/office/drawing/2014/main" val="1526620034"/>
                  </a:ext>
                </a:extLst>
              </a:tr>
              <a:tr h="79200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818792547"/>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30867127"/>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82685619"/>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648925546"/>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795945931"/>
                  </a:ext>
                </a:extLst>
              </a:tr>
              <a:tr h="79200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213233407"/>
                  </a:ext>
                </a:extLst>
              </a:tr>
            </a:tbl>
          </a:graphicData>
        </a:graphic>
      </p:graphicFrame>
    </p:spTree>
    <p:extLst>
      <p:ext uri="{BB962C8B-B14F-4D97-AF65-F5344CB8AC3E}">
        <p14:creationId xmlns:p14="http://schemas.microsoft.com/office/powerpoint/2010/main" val="1084383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B9568-F3C0-FE06-FED2-F3FC52EEF3E8}"/>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E7E08C79-785A-261B-AA00-569543DECCEE}"/>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2B293B99-DB60-E5AD-557F-DE4EB77AC601}"/>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2</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7D414CFB-A6DC-E264-C3E9-81FFFC179A3C}"/>
              </a:ext>
            </a:extLst>
          </p:cNvPr>
          <p:cNvSpPr/>
          <p:nvPr/>
        </p:nvSpPr>
        <p:spPr>
          <a:xfrm>
            <a:off x="1054550" y="590313"/>
            <a:ext cx="2898018"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基礎調査結果整理シート（記入例）</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3" name="タイトル 1">
            <a:extLst>
              <a:ext uri="{FF2B5EF4-FFF2-40B4-BE49-F238E27FC236}">
                <a16:creationId xmlns:a16="http://schemas.microsoft.com/office/drawing/2014/main" id="{EC9AA557-0E2B-CC00-1AB7-7E4B1B725E49}"/>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4" name="表 3">
            <a:extLst>
              <a:ext uri="{FF2B5EF4-FFF2-40B4-BE49-F238E27FC236}">
                <a16:creationId xmlns:a16="http://schemas.microsoft.com/office/drawing/2014/main" id="{1661E284-2D1D-80D8-0EE8-D25D2189A586}"/>
              </a:ext>
            </a:extLst>
          </p:cNvPr>
          <p:cNvGraphicFramePr>
            <a:graphicFrameLocks noGrp="1"/>
          </p:cNvGraphicFramePr>
          <p:nvPr>
            <p:extLst>
              <p:ext uri="{D42A27DB-BD31-4B8C-83A1-F6EECF244321}">
                <p14:modId xmlns:p14="http://schemas.microsoft.com/office/powerpoint/2010/main" val="1134524810"/>
              </p:ext>
            </p:extLst>
          </p:nvPr>
        </p:nvGraphicFramePr>
        <p:xfrm>
          <a:off x="1134287" y="1027709"/>
          <a:ext cx="5546732" cy="3022600"/>
        </p:xfrm>
        <a:graphic>
          <a:graphicData uri="http://schemas.openxmlformats.org/drawingml/2006/table">
            <a:tbl>
              <a:tblPr firstRow="1" bandRow="1">
                <a:tableStyleId>{5940675A-B579-460E-94D1-54222C63F5DA}</a:tableStyleId>
              </a:tblPr>
              <a:tblGrid>
                <a:gridCol w="592913">
                  <a:extLst>
                    <a:ext uri="{9D8B030D-6E8A-4147-A177-3AD203B41FA5}">
                      <a16:colId xmlns:a16="http://schemas.microsoft.com/office/drawing/2014/main" val="3059749968"/>
                    </a:ext>
                  </a:extLst>
                </a:gridCol>
                <a:gridCol w="2048957">
                  <a:extLst>
                    <a:ext uri="{9D8B030D-6E8A-4147-A177-3AD203B41FA5}">
                      <a16:colId xmlns:a16="http://schemas.microsoft.com/office/drawing/2014/main" val="3738158056"/>
                    </a:ext>
                  </a:extLst>
                </a:gridCol>
                <a:gridCol w="997668">
                  <a:extLst>
                    <a:ext uri="{9D8B030D-6E8A-4147-A177-3AD203B41FA5}">
                      <a16:colId xmlns:a16="http://schemas.microsoft.com/office/drawing/2014/main" val="637510586"/>
                    </a:ext>
                  </a:extLst>
                </a:gridCol>
                <a:gridCol w="769864">
                  <a:extLst>
                    <a:ext uri="{9D8B030D-6E8A-4147-A177-3AD203B41FA5}">
                      <a16:colId xmlns:a16="http://schemas.microsoft.com/office/drawing/2014/main" val="1988410416"/>
                    </a:ext>
                  </a:extLst>
                </a:gridCol>
                <a:gridCol w="1137330">
                  <a:extLst>
                    <a:ext uri="{9D8B030D-6E8A-4147-A177-3AD203B41FA5}">
                      <a16:colId xmlns:a16="http://schemas.microsoft.com/office/drawing/2014/main" val="770508213"/>
                    </a:ext>
                  </a:extLst>
                </a:gridCol>
              </a:tblGrid>
              <a:tr h="370840">
                <a:tc gridSpan="5">
                  <a:txBody>
                    <a:bodyPr/>
                    <a:lstStyle/>
                    <a:p>
                      <a:pPr algn="r"/>
                      <a:r>
                        <a:rPr kumimoji="1" lang="ja-JP" altLang="en-US" sz="1100" dirty="0">
                          <a:latin typeface="BIZ UDPゴシック" panose="020B0400000000000000" pitchFamily="50" charset="-128"/>
                          <a:ea typeface="BIZ UDPゴシック" panose="020B0400000000000000" pitchFamily="50" charset="-128"/>
                        </a:rPr>
                        <a:t>資料一覧　　　　　　　　　　　　　　　　　　　　　　　　　　　　　　　　　　調査日時　　　　年　月　日</a:t>
                      </a:r>
                    </a:p>
                  </a:txBody>
                  <a:tcPr>
                    <a:lnT w="12700" cap="flat" cmpd="sng" algn="ctr">
                      <a:solidFill>
                        <a:schemeClr val="tx1"/>
                      </a:solidFill>
                      <a:prstDash val="solid"/>
                      <a:round/>
                      <a:headEnd type="none" w="med" len="med"/>
                      <a:tailEnd type="none" w="med" len="med"/>
                    </a:lnT>
                  </a:tcPr>
                </a:tc>
                <a:tc hMerge="1">
                  <a:txBody>
                    <a:bodyPr/>
                    <a:lstStyle/>
                    <a:p>
                      <a:endParaRPr dirty="0"/>
                    </a:p>
                  </a:txBody>
                  <a:tcPr>
                    <a:lnT w="12700" cap="flat" cmpd="sng" algn="ctr">
                      <a:solidFill>
                        <a:schemeClr val="tx1"/>
                      </a:solidFill>
                      <a:prstDash val="solid"/>
                      <a:round/>
                      <a:headEnd type="none" w="med" len="med"/>
                      <a:tailEnd type="none" w="med" len="med"/>
                    </a:lnT>
                  </a:tcPr>
                </a:tc>
                <a:tc hMerge="1">
                  <a:txBody>
                    <a:bodyPr/>
                    <a:lstStyle/>
                    <a:p>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818263690"/>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番号</a:t>
                      </a:r>
                    </a:p>
                  </a:txBody>
                  <a:tcPr>
                    <a:solidFill>
                      <a:schemeClr val="bg1">
                        <a:lumMod val="85000"/>
                      </a:schemeClr>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調査に使用した資料名称</a:t>
                      </a:r>
                    </a:p>
                    <a:p>
                      <a:pPr algn="ctr"/>
                      <a:endParaRPr kumimoji="1" lang="ja-JP" altLang="en-US" sz="1100" dirty="0">
                        <a:latin typeface="BIZ UDPゴシック" panose="020B0400000000000000" pitchFamily="50" charset="-128"/>
                        <a:ea typeface="BIZ UDPゴシック" panose="020B0400000000000000" pitchFamily="50" charset="-128"/>
                      </a:endParaRP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発行・著者</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発行年月</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資料保管場所</a:t>
                      </a:r>
                    </a:p>
                  </a:txBody>
                  <a:tcPr>
                    <a:solidFill>
                      <a:schemeClr val="bg1">
                        <a:lumMod val="85000"/>
                      </a:schemeClr>
                    </a:solidFill>
                  </a:tcPr>
                </a:tc>
                <a:extLst>
                  <a:ext uri="{0D108BD9-81ED-4DB2-BD59-A6C34878D82A}">
                    <a16:rowId xmlns:a16="http://schemas.microsoft.com/office/drawing/2014/main" val="1526620034"/>
                  </a:ext>
                </a:extLst>
              </a:tr>
              <a:tr h="37084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818792547"/>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30867127"/>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82685619"/>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648925546"/>
                  </a:ext>
                </a:extLst>
              </a:tr>
              <a:tr h="37084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795945931"/>
                  </a:ext>
                </a:extLst>
              </a:tr>
              <a:tr h="37084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213233407"/>
                  </a:ext>
                </a:extLst>
              </a:tr>
            </a:tbl>
          </a:graphicData>
        </a:graphic>
      </p:graphicFrame>
      <p:graphicFrame>
        <p:nvGraphicFramePr>
          <p:cNvPr id="5" name="表 4">
            <a:extLst>
              <a:ext uri="{FF2B5EF4-FFF2-40B4-BE49-F238E27FC236}">
                <a16:creationId xmlns:a16="http://schemas.microsoft.com/office/drawing/2014/main" id="{1F915B7E-E9F0-6930-ABD0-D77BDF9872EF}"/>
              </a:ext>
            </a:extLst>
          </p:cNvPr>
          <p:cNvGraphicFramePr>
            <a:graphicFrameLocks noGrp="1"/>
          </p:cNvGraphicFramePr>
          <p:nvPr>
            <p:extLst>
              <p:ext uri="{D42A27DB-BD31-4B8C-83A1-F6EECF244321}">
                <p14:modId xmlns:p14="http://schemas.microsoft.com/office/powerpoint/2010/main" val="2292731838"/>
              </p:ext>
            </p:extLst>
          </p:nvPr>
        </p:nvGraphicFramePr>
        <p:xfrm>
          <a:off x="1134287" y="4576806"/>
          <a:ext cx="5546732" cy="5549560"/>
        </p:xfrm>
        <a:graphic>
          <a:graphicData uri="http://schemas.openxmlformats.org/drawingml/2006/table">
            <a:tbl>
              <a:tblPr firstRow="1" bandRow="1">
                <a:tableStyleId>{5940675A-B579-460E-94D1-54222C63F5DA}</a:tableStyleId>
              </a:tblPr>
              <a:tblGrid>
                <a:gridCol w="592913">
                  <a:extLst>
                    <a:ext uri="{9D8B030D-6E8A-4147-A177-3AD203B41FA5}">
                      <a16:colId xmlns:a16="http://schemas.microsoft.com/office/drawing/2014/main" val="3059749968"/>
                    </a:ext>
                  </a:extLst>
                </a:gridCol>
                <a:gridCol w="2048957">
                  <a:extLst>
                    <a:ext uri="{9D8B030D-6E8A-4147-A177-3AD203B41FA5}">
                      <a16:colId xmlns:a16="http://schemas.microsoft.com/office/drawing/2014/main" val="3738158056"/>
                    </a:ext>
                  </a:extLst>
                </a:gridCol>
                <a:gridCol w="997668">
                  <a:extLst>
                    <a:ext uri="{9D8B030D-6E8A-4147-A177-3AD203B41FA5}">
                      <a16:colId xmlns:a16="http://schemas.microsoft.com/office/drawing/2014/main" val="637510586"/>
                    </a:ext>
                  </a:extLst>
                </a:gridCol>
                <a:gridCol w="769864">
                  <a:extLst>
                    <a:ext uri="{9D8B030D-6E8A-4147-A177-3AD203B41FA5}">
                      <a16:colId xmlns:a16="http://schemas.microsoft.com/office/drawing/2014/main" val="1988410416"/>
                    </a:ext>
                  </a:extLst>
                </a:gridCol>
                <a:gridCol w="1137330">
                  <a:extLst>
                    <a:ext uri="{9D8B030D-6E8A-4147-A177-3AD203B41FA5}">
                      <a16:colId xmlns:a16="http://schemas.microsoft.com/office/drawing/2014/main" val="770508213"/>
                    </a:ext>
                  </a:extLst>
                </a:gridCol>
              </a:tblGrid>
              <a:tr h="370840">
                <a:tc gridSpan="5">
                  <a:txBody>
                    <a:bodyPr/>
                    <a:lstStyle/>
                    <a:p>
                      <a:pPr algn="r"/>
                      <a:r>
                        <a:rPr kumimoji="1" lang="ja-JP" altLang="en-US" sz="1100" dirty="0">
                          <a:latin typeface="BIZ UDPゴシック" panose="020B0400000000000000" pitchFamily="50" charset="-128"/>
                          <a:ea typeface="BIZ UDPゴシック" panose="020B0400000000000000" pitchFamily="50" charset="-128"/>
                        </a:rPr>
                        <a:t>　資料の概要　　　　　　　　　　　　　　　　　　　　　　　　　　　　　　　　調査日時　　　　年　月　日</a:t>
                      </a:r>
                    </a:p>
                  </a:txBody>
                  <a:tcPr>
                    <a:lnT w="12700" cap="flat" cmpd="sng" algn="ctr">
                      <a:solidFill>
                        <a:schemeClr val="tx1"/>
                      </a:solidFill>
                      <a:prstDash val="solid"/>
                      <a:round/>
                      <a:headEnd type="none" w="med" len="med"/>
                      <a:tailEnd type="none" w="med" len="med"/>
                    </a:lnT>
                  </a:tcPr>
                </a:tc>
                <a:tc hMerge="1">
                  <a:txBody>
                    <a:bodyPr/>
                    <a:lstStyle/>
                    <a:p>
                      <a:endParaRPr dirty="0"/>
                    </a:p>
                  </a:txBody>
                  <a:tcPr>
                    <a:lnT w="12700" cap="flat" cmpd="sng" algn="ctr">
                      <a:solidFill>
                        <a:schemeClr val="tx1"/>
                      </a:solidFill>
                      <a:prstDash val="solid"/>
                      <a:round/>
                      <a:headEnd type="none" w="med" len="med"/>
                      <a:tailEnd type="none" w="med" len="med"/>
                    </a:lnT>
                  </a:tcPr>
                </a:tc>
                <a:tc hMerge="1">
                  <a:txBody>
                    <a:bodyPr/>
                    <a:lstStyle/>
                    <a:p>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hMerge="1">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818263690"/>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番号</a:t>
                      </a:r>
                    </a:p>
                  </a:txBody>
                  <a:tcPr>
                    <a:solidFill>
                      <a:schemeClr val="bg1">
                        <a:lumMod val="85000"/>
                      </a:schemeClr>
                    </a:solidFill>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概要</a:t>
                      </a:r>
                    </a:p>
                    <a:p>
                      <a:pPr algn="ctr"/>
                      <a:endParaRPr kumimoji="1" lang="ja-JP" altLang="en-US" sz="1100" dirty="0">
                        <a:latin typeface="BIZ UDPゴシック" panose="020B0400000000000000" pitchFamily="50" charset="-128"/>
                        <a:ea typeface="BIZ UDPゴシック" panose="020B0400000000000000" pitchFamily="50" charset="-128"/>
                      </a:endParaRP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伝承碑候補の名称</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場所</a:t>
                      </a:r>
                    </a:p>
                  </a:txBody>
                  <a:tcPr>
                    <a:solidFill>
                      <a:schemeClr val="bg1">
                        <a:lumMod val="85000"/>
                      </a:schemeClr>
                    </a:solidFill>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災害名</a:t>
                      </a:r>
                    </a:p>
                  </a:txBody>
                  <a:tcPr>
                    <a:solidFill>
                      <a:schemeClr val="bg1">
                        <a:lumMod val="85000"/>
                      </a:schemeClr>
                    </a:solidFill>
                  </a:tcPr>
                </a:tc>
                <a:extLst>
                  <a:ext uri="{0D108BD9-81ED-4DB2-BD59-A6C34878D82A}">
                    <a16:rowId xmlns:a16="http://schemas.microsoft.com/office/drawing/2014/main" val="1526620034"/>
                  </a:ext>
                </a:extLst>
              </a:tr>
              <a:tr h="79200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818792547"/>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30867127"/>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82685619"/>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648925546"/>
                  </a:ext>
                </a:extLst>
              </a:tr>
              <a:tr h="792000">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795945931"/>
                  </a:ext>
                </a:extLst>
              </a:tr>
              <a:tr h="792000">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tc>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213233407"/>
                  </a:ext>
                </a:extLst>
              </a:tr>
            </a:tbl>
          </a:graphicData>
        </a:graphic>
      </p:graphicFrame>
      <p:sp>
        <p:nvSpPr>
          <p:cNvPr id="7" name="テキスト ボックス 6">
            <a:extLst>
              <a:ext uri="{FF2B5EF4-FFF2-40B4-BE49-F238E27FC236}">
                <a16:creationId xmlns:a16="http://schemas.microsoft.com/office/drawing/2014/main" id="{9F1BC90E-336E-DAF6-597C-0E90A78C4876}"/>
              </a:ext>
            </a:extLst>
          </p:cNvPr>
          <p:cNvSpPr txBox="1"/>
          <p:nvPr/>
        </p:nvSpPr>
        <p:spPr>
          <a:xfrm>
            <a:off x="5247638" y="1027709"/>
            <a:ext cx="1305562" cy="230832"/>
          </a:xfrm>
          <a:prstGeom prst="rect">
            <a:avLst/>
          </a:prstGeom>
          <a:noFill/>
          <a:ln>
            <a:noFill/>
          </a:ln>
        </p:spPr>
        <p:txBody>
          <a:bodyPr wrap="square" rtlCol="0">
            <a:spAutoFit/>
          </a:bodyPr>
          <a:lstStyle/>
          <a:p>
            <a:pPr algn="r"/>
            <a:r>
              <a:rPr kumimoji="1" lang="en-US" altLang="ja-JP" sz="900" dirty="0">
                <a:solidFill>
                  <a:srgbClr val="FF0000"/>
                </a:solidFill>
                <a:latin typeface="BIZ UDPゴシック" panose="020B0400000000000000" pitchFamily="50" charset="-128"/>
                <a:ea typeface="BIZ UDPゴシック" panose="020B0400000000000000" pitchFamily="50" charset="-128"/>
              </a:rPr>
              <a:t>XXXX</a:t>
            </a:r>
            <a:r>
              <a:rPr kumimoji="1" lang="ja-JP" altLang="en-US" sz="900" dirty="0">
                <a:solidFill>
                  <a:srgbClr val="FF0000"/>
                </a:solidFill>
                <a:latin typeface="BIZ UDPゴシック" panose="020B0400000000000000" pitchFamily="50" charset="-128"/>
                <a:ea typeface="BIZ UDPゴシック" panose="020B0400000000000000" pitchFamily="50" charset="-128"/>
              </a:rPr>
              <a:t>　　</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　　</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endParaRPr kumimoji="1" lang="ja-JP" altLang="en-US" sz="900" dirty="0">
              <a:solidFill>
                <a:srgbClr val="FF0000"/>
              </a:solidFill>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9F4FC1B4-105C-7114-753D-5CA172622EC1}"/>
              </a:ext>
            </a:extLst>
          </p:cNvPr>
          <p:cNvSpPr txBox="1"/>
          <p:nvPr/>
        </p:nvSpPr>
        <p:spPr>
          <a:xfrm>
            <a:off x="5247638" y="4599666"/>
            <a:ext cx="1305562" cy="230832"/>
          </a:xfrm>
          <a:prstGeom prst="rect">
            <a:avLst/>
          </a:prstGeom>
          <a:noFill/>
          <a:ln>
            <a:noFill/>
          </a:ln>
        </p:spPr>
        <p:txBody>
          <a:bodyPr wrap="square" rtlCol="0">
            <a:spAutoFit/>
          </a:bodyPr>
          <a:lstStyle/>
          <a:p>
            <a:pPr algn="r"/>
            <a:r>
              <a:rPr kumimoji="1" lang="en-US" altLang="ja-JP" sz="900" dirty="0">
                <a:solidFill>
                  <a:srgbClr val="FF0000"/>
                </a:solidFill>
                <a:latin typeface="BIZ UDPゴシック" panose="020B0400000000000000" pitchFamily="50" charset="-128"/>
                <a:ea typeface="BIZ UDPゴシック" panose="020B0400000000000000" pitchFamily="50" charset="-128"/>
              </a:rPr>
              <a:t>XXXX</a:t>
            </a:r>
            <a:r>
              <a:rPr kumimoji="1" lang="ja-JP" altLang="en-US" sz="900" dirty="0">
                <a:solidFill>
                  <a:srgbClr val="FF0000"/>
                </a:solidFill>
                <a:latin typeface="BIZ UDPゴシック" panose="020B0400000000000000" pitchFamily="50" charset="-128"/>
                <a:ea typeface="BIZ UDPゴシック" panose="020B0400000000000000" pitchFamily="50" charset="-128"/>
              </a:rPr>
              <a:t>　　</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　　</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endParaRPr kumimoji="1" lang="ja-JP" altLang="en-US" sz="900" dirty="0">
              <a:solidFill>
                <a:srgbClr val="FF0000"/>
              </a:solidFill>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8F902D7F-533F-71FB-67D2-F13AADB0B1B5}"/>
              </a:ext>
            </a:extLst>
          </p:cNvPr>
          <p:cNvSpPr txBox="1"/>
          <p:nvPr/>
        </p:nvSpPr>
        <p:spPr>
          <a:xfrm>
            <a:off x="1297755" y="1792966"/>
            <a:ext cx="5546731" cy="339773"/>
          </a:xfrm>
          <a:prstGeom prst="rect">
            <a:avLst/>
          </a:prstGeom>
          <a:noFill/>
          <a:ln>
            <a:noFill/>
          </a:ln>
        </p:spPr>
        <p:txBody>
          <a:bodyPr wrap="square" rtlCol="0">
            <a:spAutoFit/>
          </a:bodyPr>
          <a:lstStyle/>
          <a:p>
            <a:pPr>
              <a:lnSpc>
                <a:spcPts val="2400"/>
              </a:lnSpc>
            </a:pPr>
            <a:r>
              <a:rPr kumimoji="1" lang="en-US" altLang="ja-JP" sz="900" dirty="0">
                <a:solidFill>
                  <a:srgbClr val="FF0000"/>
                </a:solidFill>
                <a:latin typeface="BIZ UDPゴシック" panose="020B0400000000000000" pitchFamily="50" charset="-128"/>
                <a:ea typeface="BIZ UDPゴシック" panose="020B0400000000000000" pitchFamily="50" charset="-128"/>
              </a:rPr>
              <a:t>1           </a:t>
            </a:r>
            <a:r>
              <a:rPr kumimoji="1" lang="ja-JP" altLang="en-US" sz="900" dirty="0">
                <a:solidFill>
                  <a:srgbClr val="FF0000"/>
                </a:solidFill>
                <a:latin typeface="BIZ UDPゴシック" panose="020B0400000000000000" pitchFamily="50" charset="-128"/>
                <a:ea typeface="BIZ UDPゴシック" panose="020B0400000000000000" pitchFamily="50" charset="-128"/>
              </a:rPr>
              <a:t>○○町郷土史</a:t>
            </a:r>
            <a:r>
              <a:rPr kumimoji="1" lang="en-US" altLang="ja-JP" sz="900" dirty="0">
                <a:solidFill>
                  <a:srgbClr val="FF0000"/>
                </a:solidFill>
                <a:latin typeface="BIZ UDPゴシック" panose="020B0400000000000000" pitchFamily="50" charset="-128"/>
                <a:ea typeface="BIZ UDPゴシック" panose="020B0400000000000000" pitchFamily="50" charset="-128"/>
              </a:rPr>
              <a:t> </a:t>
            </a:r>
            <a:r>
              <a:rPr kumimoji="1" lang="ja-JP" altLang="en-US" sz="900" dirty="0">
                <a:solidFill>
                  <a:srgbClr val="FF0000"/>
                </a:solidFill>
                <a:latin typeface="BIZ UDPゴシック" panose="020B0400000000000000" pitchFamily="50" charset="-128"/>
                <a:ea typeface="BIZ UDPゴシック" panose="020B0400000000000000" pitchFamily="50" charset="-128"/>
              </a:rPr>
              <a:t>　　　　　　　　　　　　　　　　　　　○○町　　　　　 </a:t>
            </a:r>
            <a:r>
              <a:rPr kumimoji="1" lang="en-US" altLang="ja-JP" sz="900" dirty="0">
                <a:solidFill>
                  <a:srgbClr val="FF0000"/>
                </a:solidFill>
                <a:latin typeface="BIZ UDPゴシック" panose="020B0400000000000000" pitchFamily="50" charset="-128"/>
                <a:ea typeface="BIZ UDPゴシック" panose="020B0400000000000000" pitchFamily="50" charset="-128"/>
              </a:rPr>
              <a:t>XXXX</a:t>
            </a:r>
            <a:r>
              <a:rPr kumimoji="1" lang="ja-JP" altLang="en-US" sz="900" dirty="0">
                <a:solidFill>
                  <a:srgbClr val="FF0000"/>
                </a:solidFill>
                <a:latin typeface="BIZ UDPゴシック" panose="020B0400000000000000" pitchFamily="50" charset="-128"/>
                <a:ea typeface="BIZ UDPゴシック" panose="020B0400000000000000" pitchFamily="50" charset="-128"/>
              </a:rPr>
              <a:t>年</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月　　　○○町立図書館</a:t>
            </a:r>
          </a:p>
        </p:txBody>
      </p:sp>
      <p:sp>
        <p:nvSpPr>
          <p:cNvPr id="11" name="テキスト ボックス 10">
            <a:extLst>
              <a:ext uri="{FF2B5EF4-FFF2-40B4-BE49-F238E27FC236}">
                <a16:creationId xmlns:a16="http://schemas.microsoft.com/office/drawing/2014/main" id="{95BA37C1-85CC-146E-A11F-FF3691A36E48}"/>
              </a:ext>
            </a:extLst>
          </p:cNvPr>
          <p:cNvSpPr txBox="1"/>
          <p:nvPr/>
        </p:nvSpPr>
        <p:spPr>
          <a:xfrm>
            <a:off x="1297755" y="2155599"/>
            <a:ext cx="5546731" cy="339773"/>
          </a:xfrm>
          <a:prstGeom prst="rect">
            <a:avLst/>
          </a:prstGeom>
          <a:noFill/>
          <a:ln>
            <a:noFill/>
          </a:ln>
        </p:spPr>
        <p:txBody>
          <a:bodyPr wrap="square" rtlCol="0">
            <a:spAutoFit/>
          </a:bodyPr>
          <a:lstStyle/>
          <a:p>
            <a:pPr>
              <a:lnSpc>
                <a:spcPts val="2400"/>
              </a:lnSpc>
            </a:pPr>
            <a:r>
              <a:rPr kumimoji="1" lang="en-US" altLang="ja-JP" sz="900" dirty="0">
                <a:solidFill>
                  <a:srgbClr val="FF0000"/>
                </a:solidFill>
                <a:latin typeface="BIZ UDPゴシック" panose="020B0400000000000000" pitchFamily="50" charset="-128"/>
                <a:ea typeface="BIZ UDPゴシック" panose="020B0400000000000000" pitchFamily="50" charset="-128"/>
              </a:rPr>
              <a:t>2          </a:t>
            </a:r>
            <a:r>
              <a:rPr kumimoji="1" lang="ja-JP" altLang="en-US" sz="900" dirty="0">
                <a:solidFill>
                  <a:srgbClr val="FF0000"/>
                </a:solidFill>
                <a:latin typeface="BIZ UDPゴシック" panose="020B0400000000000000" pitchFamily="50" charset="-128"/>
                <a:ea typeface="BIZ UDPゴシック" panose="020B0400000000000000" pitchFamily="50" charset="-128"/>
              </a:rPr>
              <a:t>○○町広報誌</a:t>
            </a:r>
            <a:r>
              <a:rPr kumimoji="1" lang="en-US" altLang="ja-JP" sz="900" dirty="0">
                <a:solidFill>
                  <a:srgbClr val="FF0000"/>
                </a:solidFill>
                <a:latin typeface="BIZ UDPゴシック" panose="020B0400000000000000" pitchFamily="50" charset="-128"/>
                <a:ea typeface="BIZ UDPゴシック" panose="020B0400000000000000" pitchFamily="50" charset="-128"/>
              </a:rPr>
              <a:t> </a:t>
            </a:r>
            <a:r>
              <a:rPr kumimoji="1" lang="ja-JP" altLang="en-US" sz="900" dirty="0">
                <a:solidFill>
                  <a:srgbClr val="FF0000"/>
                </a:solidFill>
                <a:latin typeface="BIZ UDPゴシック" panose="020B0400000000000000" pitchFamily="50" charset="-128"/>
                <a:ea typeface="BIZ UDPゴシック" panose="020B0400000000000000" pitchFamily="50" charset="-128"/>
              </a:rPr>
              <a:t>　　　　　　　　　　　　　　　　　　　○○町　　　　　　</a:t>
            </a:r>
            <a:r>
              <a:rPr kumimoji="1" lang="en-US" altLang="ja-JP" sz="900" dirty="0">
                <a:solidFill>
                  <a:srgbClr val="FF0000"/>
                </a:solidFill>
                <a:latin typeface="BIZ UDPゴシック" panose="020B0400000000000000" pitchFamily="50" charset="-128"/>
                <a:ea typeface="BIZ UDPゴシック" panose="020B0400000000000000" pitchFamily="50" charset="-128"/>
              </a:rPr>
              <a:t>XXXX</a:t>
            </a:r>
            <a:r>
              <a:rPr kumimoji="1" lang="ja-JP" altLang="en-US" sz="900" dirty="0">
                <a:solidFill>
                  <a:srgbClr val="FF0000"/>
                </a:solidFill>
                <a:latin typeface="BIZ UDPゴシック" panose="020B0400000000000000" pitchFamily="50" charset="-128"/>
                <a:ea typeface="BIZ UDPゴシック" panose="020B0400000000000000" pitchFamily="50" charset="-128"/>
              </a:rPr>
              <a:t>年</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月　○○町ホームページ</a:t>
            </a:r>
          </a:p>
        </p:txBody>
      </p:sp>
      <p:sp>
        <p:nvSpPr>
          <p:cNvPr id="13" name="テキスト ボックス 12">
            <a:extLst>
              <a:ext uri="{FF2B5EF4-FFF2-40B4-BE49-F238E27FC236}">
                <a16:creationId xmlns:a16="http://schemas.microsoft.com/office/drawing/2014/main" id="{E739C2A1-8A80-7F68-1E0F-D69B3FE0EDC8}"/>
              </a:ext>
            </a:extLst>
          </p:cNvPr>
          <p:cNvSpPr txBox="1"/>
          <p:nvPr/>
        </p:nvSpPr>
        <p:spPr>
          <a:xfrm>
            <a:off x="1297755" y="5521542"/>
            <a:ext cx="264345" cy="339773"/>
          </a:xfrm>
          <a:prstGeom prst="rect">
            <a:avLst/>
          </a:prstGeom>
          <a:noFill/>
          <a:ln>
            <a:noFill/>
          </a:ln>
        </p:spPr>
        <p:txBody>
          <a:bodyPr wrap="square" rtlCol="0">
            <a:spAutoFit/>
          </a:bodyPr>
          <a:lstStyle/>
          <a:p>
            <a:pPr>
              <a:lnSpc>
                <a:spcPts val="2400"/>
              </a:lnSpc>
            </a:pPr>
            <a:r>
              <a:rPr kumimoji="1" lang="en-US" altLang="ja-JP" sz="900" dirty="0">
                <a:solidFill>
                  <a:srgbClr val="FF0000"/>
                </a:solidFill>
                <a:latin typeface="BIZ UDPゴシック" panose="020B0400000000000000" pitchFamily="50" charset="-128"/>
                <a:ea typeface="BIZ UDPゴシック" panose="020B0400000000000000" pitchFamily="50" charset="-128"/>
              </a:rPr>
              <a:t>1</a:t>
            </a:r>
            <a:endParaRPr kumimoji="1" lang="ja-JP" altLang="en-US" sz="900" dirty="0">
              <a:solidFill>
                <a:srgbClr val="FF0000"/>
              </a:solidFill>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45E175E7-0C63-8EF7-F6BF-4B0AD4BAD293}"/>
              </a:ext>
            </a:extLst>
          </p:cNvPr>
          <p:cNvSpPr txBox="1"/>
          <p:nvPr/>
        </p:nvSpPr>
        <p:spPr>
          <a:xfrm>
            <a:off x="1725568" y="5507082"/>
            <a:ext cx="2054269" cy="490455"/>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○○町の</a:t>
            </a:r>
            <a:r>
              <a:rPr kumimoji="1" lang="en-US" altLang="ja-JP" sz="900" dirty="0">
                <a:solidFill>
                  <a:srgbClr val="FF0000"/>
                </a:solidFill>
                <a:latin typeface="BIZ UDPゴシック" panose="020B0400000000000000" pitchFamily="50" charset="-128"/>
                <a:ea typeface="BIZ UDPゴシック" panose="020B0400000000000000" pitchFamily="50" charset="-128"/>
              </a:rPr>
              <a:t>XXXX</a:t>
            </a:r>
            <a:r>
              <a:rPr kumimoji="1" lang="ja-JP" altLang="en-US" sz="900" dirty="0">
                <a:solidFill>
                  <a:srgbClr val="FF0000"/>
                </a:solidFill>
                <a:latin typeface="BIZ UDPゴシック" panose="020B0400000000000000" pitchFamily="50" charset="-128"/>
                <a:ea typeface="BIZ UDPゴシック" panose="020B0400000000000000" pitchFamily="50" charset="-128"/>
              </a:rPr>
              <a:t>年までの町勢や災害史が掲載されている。</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5F2F979F-52B6-EFAB-CC31-E302FFE335AF}"/>
              </a:ext>
            </a:extLst>
          </p:cNvPr>
          <p:cNvSpPr txBox="1"/>
          <p:nvPr/>
        </p:nvSpPr>
        <p:spPr>
          <a:xfrm>
            <a:off x="3898836" y="5616087"/>
            <a:ext cx="944563" cy="272447"/>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土砂災害碑</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0404379D-7075-4630-3F21-0F09156D5750}"/>
              </a:ext>
            </a:extLst>
          </p:cNvPr>
          <p:cNvSpPr txBox="1"/>
          <p:nvPr/>
        </p:nvSpPr>
        <p:spPr>
          <a:xfrm>
            <a:off x="4758146" y="5646119"/>
            <a:ext cx="944563" cy="272447"/>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○○町</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丁目</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B4C10D3F-3A38-61EF-19AD-84C2C3BBFEFF}"/>
              </a:ext>
            </a:extLst>
          </p:cNvPr>
          <p:cNvSpPr txBox="1"/>
          <p:nvPr/>
        </p:nvSpPr>
        <p:spPr>
          <a:xfrm>
            <a:off x="5702002" y="5646118"/>
            <a:ext cx="944563" cy="272447"/>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○○地震</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48F0D3AE-CE89-9957-C9F1-0A5B6B6D9E69}"/>
              </a:ext>
            </a:extLst>
          </p:cNvPr>
          <p:cNvSpPr txBox="1"/>
          <p:nvPr/>
        </p:nvSpPr>
        <p:spPr>
          <a:xfrm>
            <a:off x="1297755" y="6293266"/>
            <a:ext cx="264345" cy="339773"/>
          </a:xfrm>
          <a:prstGeom prst="rect">
            <a:avLst/>
          </a:prstGeom>
          <a:noFill/>
          <a:ln>
            <a:noFill/>
          </a:ln>
        </p:spPr>
        <p:txBody>
          <a:bodyPr wrap="square" rtlCol="0">
            <a:spAutoFit/>
          </a:bodyPr>
          <a:lstStyle/>
          <a:p>
            <a:pPr>
              <a:lnSpc>
                <a:spcPts val="2400"/>
              </a:lnSpc>
            </a:pPr>
            <a:r>
              <a:rPr kumimoji="1" lang="en-US" altLang="ja-JP" sz="900" dirty="0">
                <a:solidFill>
                  <a:srgbClr val="FF0000"/>
                </a:solidFill>
                <a:latin typeface="BIZ UDPゴシック" panose="020B0400000000000000" pitchFamily="50" charset="-128"/>
                <a:ea typeface="BIZ UDPゴシック" panose="020B0400000000000000" pitchFamily="50" charset="-128"/>
              </a:rPr>
              <a:t>2</a:t>
            </a:r>
            <a:endParaRPr kumimoji="1" lang="ja-JP" altLang="en-US" sz="900" dirty="0">
              <a:solidFill>
                <a:srgbClr val="FF0000"/>
              </a:solidFill>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65060849-1B55-EFFE-D069-1E5D2C89EF46}"/>
              </a:ext>
            </a:extLst>
          </p:cNvPr>
          <p:cNvSpPr txBox="1"/>
          <p:nvPr/>
        </p:nvSpPr>
        <p:spPr>
          <a:xfrm>
            <a:off x="1725568" y="6278806"/>
            <a:ext cx="2054269" cy="490455"/>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○○町にある文化財が紹介されている。</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0998B41A-DDBC-EFD4-CF0B-BAE0375540BB}"/>
              </a:ext>
            </a:extLst>
          </p:cNvPr>
          <p:cNvSpPr txBox="1"/>
          <p:nvPr/>
        </p:nvSpPr>
        <p:spPr>
          <a:xfrm>
            <a:off x="3898836" y="6387811"/>
            <a:ext cx="944563" cy="272447"/>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土砂災害碑</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4970912E-8975-9881-0D05-DC822BADFA5F}"/>
              </a:ext>
            </a:extLst>
          </p:cNvPr>
          <p:cNvSpPr txBox="1"/>
          <p:nvPr/>
        </p:nvSpPr>
        <p:spPr>
          <a:xfrm>
            <a:off x="4758146" y="6417843"/>
            <a:ext cx="944563" cy="272447"/>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○○町</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丁目</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20667AAD-921E-9F46-1D95-D1BD269DCB70}"/>
              </a:ext>
            </a:extLst>
          </p:cNvPr>
          <p:cNvSpPr txBox="1"/>
          <p:nvPr/>
        </p:nvSpPr>
        <p:spPr>
          <a:xfrm>
            <a:off x="5702002" y="6417842"/>
            <a:ext cx="944563" cy="272447"/>
          </a:xfrm>
          <a:prstGeom prst="rect">
            <a:avLst/>
          </a:prstGeom>
          <a:noFill/>
          <a:ln>
            <a:noFill/>
          </a:ln>
        </p:spPr>
        <p:txBody>
          <a:bodyPr wrap="square" rtlCol="0">
            <a:spAutoFit/>
          </a:bodyPr>
          <a:lstStyle/>
          <a:p>
            <a:pPr>
              <a:lnSpc>
                <a:spcPts val="1700"/>
              </a:lnSpc>
            </a:pPr>
            <a:r>
              <a:rPr kumimoji="1" lang="ja-JP" altLang="en-US" sz="900" dirty="0">
                <a:solidFill>
                  <a:srgbClr val="FF0000"/>
                </a:solidFill>
                <a:latin typeface="BIZ UDPゴシック" panose="020B0400000000000000" pitchFamily="50" charset="-128"/>
                <a:ea typeface="BIZ UDPゴシック" panose="020B0400000000000000" pitchFamily="50" charset="-128"/>
              </a:rPr>
              <a:t>○○地震</a:t>
            </a:r>
            <a:endParaRPr kumimoji="1" lang="en-US" altLang="ja-JP" sz="900" dirty="0">
              <a:solidFill>
                <a:srgbClr val="FF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808622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58013-0AEA-F7AF-D24E-6AF19F9CA9C3}"/>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DBF5C10F-3B05-67BC-F71A-64C388FD0A3B}"/>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31E6C7AA-0222-EB71-6A31-604568C946C6}"/>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3</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E1868506-B852-B63E-8DB1-21F6B66E632C}"/>
              </a:ext>
            </a:extLst>
          </p:cNvPr>
          <p:cNvSpPr/>
          <p:nvPr/>
        </p:nvSpPr>
        <p:spPr>
          <a:xfrm>
            <a:off x="1054550" y="590313"/>
            <a:ext cx="3717684" cy="310534"/>
          </a:xfrm>
          <a:prstGeom prst="rect">
            <a:avLst/>
          </a:prstGeom>
        </p:spPr>
        <p:txBody>
          <a:bodyPr wrap="non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調査過程で困ったときの事例を交えた対応策</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87266ABE-E888-EB5F-34BC-EFE44A315BED}"/>
              </a:ext>
            </a:extLst>
          </p:cNvPr>
          <p:cNvSpPr/>
          <p:nvPr/>
        </p:nvSpPr>
        <p:spPr>
          <a:xfrm>
            <a:off x="1054550" y="1022933"/>
            <a:ext cx="5671745" cy="306879"/>
          </a:xfrm>
          <a:prstGeom prst="rect">
            <a:avLst/>
          </a:prstGeom>
          <a:solidFill>
            <a:schemeClr val="bg1">
              <a:lumMod val="85000"/>
            </a:schemeClr>
          </a:solid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事例</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：「石碑を見つけたが、災害のこと（被害規模など）が直接書かれていない」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0BB14141-8683-799C-4012-E8F80BF5CA63}"/>
              </a:ext>
            </a:extLst>
          </p:cNvPr>
          <p:cNvSpPr/>
          <p:nvPr/>
        </p:nvSpPr>
        <p:spPr>
          <a:xfrm>
            <a:off x="1054550" y="3535002"/>
            <a:ext cx="5593198" cy="306879"/>
          </a:xfrm>
          <a:prstGeom prst="rect">
            <a:avLst/>
          </a:prstGeom>
          <a:solidFill>
            <a:schemeClr val="bg1">
              <a:lumMod val="85000"/>
            </a:schemeClr>
          </a:solid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事例</a:t>
            </a: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：「碑文が昔の文字（くずし字や漢文）で読めない、または風化している」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8" name="正方形/長方形 17">
            <a:extLst>
              <a:ext uri="{FF2B5EF4-FFF2-40B4-BE49-F238E27FC236}">
                <a16:creationId xmlns:a16="http://schemas.microsoft.com/office/drawing/2014/main" id="{AFD095A6-F599-9BC0-498F-48ABB986CF68}"/>
              </a:ext>
            </a:extLst>
          </p:cNvPr>
          <p:cNvSpPr/>
          <p:nvPr/>
        </p:nvSpPr>
        <p:spPr>
          <a:xfrm>
            <a:off x="1054550" y="5646119"/>
            <a:ext cx="5636479" cy="306879"/>
          </a:xfrm>
          <a:prstGeom prst="rect">
            <a:avLst/>
          </a:prstGeom>
          <a:solidFill>
            <a:schemeClr val="bg1">
              <a:lumMod val="85000"/>
            </a:schemeClr>
          </a:solid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事例</a:t>
            </a:r>
            <a:r>
              <a:rPr kumimoji="1" lang="en-US" altLang="ja-JP" sz="1200" dirty="0">
                <a:latin typeface="BIZ UDPゴシック" panose="020B0400000000000000" pitchFamily="50" charset="-128"/>
                <a:ea typeface="BIZ UDPゴシック" panose="020B0400000000000000" pitchFamily="50" charset="-128"/>
              </a:rPr>
              <a:t>3</a:t>
            </a:r>
            <a:r>
              <a:rPr kumimoji="1" lang="ja-JP" altLang="en-US" sz="1200" dirty="0">
                <a:latin typeface="BIZ UDPゴシック" panose="020B0400000000000000" pitchFamily="50" charset="-128"/>
                <a:ea typeface="BIZ UDPゴシック" panose="020B0400000000000000" pitchFamily="50" charset="-128"/>
              </a:rPr>
              <a:t>：「石碑が個人の敷地内や、立ち入りが難しい場所にある」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9" name="正方形/長方形 18">
            <a:extLst>
              <a:ext uri="{FF2B5EF4-FFF2-40B4-BE49-F238E27FC236}">
                <a16:creationId xmlns:a16="http://schemas.microsoft.com/office/drawing/2014/main" id="{73E8DFAC-AD08-52A4-7C4D-A22A4AF4556A}"/>
              </a:ext>
            </a:extLst>
          </p:cNvPr>
          <p:cNvSpPr/>
          <p:nvPr/>
        </p:nvSpPr>
        <p:spPr>
          <a:xfrm>
            <a:off x="1054550" y="7747403"/>
            <a:ext cx="5649303" cy="306879"/>
          </a:xfrm>
          <a:prstGeom prst="rect">
            <a:avLst/>
          </a:prstGeom>
          <a:solidFill>
            <a:schemeClr val="bg1">
              <a:lumMod val="85000"/>
            </a:schemeClr>
          </a:solid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事例</a:t>
            </a:r>
            <a:r>
              <a:rPr kumimoji="1" lang="en-US" altLang="ja-JP" sz="1200" dirty="0">
                <a:latin typeface="BIZ UDPゴシック" panose="020B0400000000000000" pitchFamily="50" charset="-128"/>
                <a:ea typeface="BIZ UDPゴシック" panose="020B0400000000000000" pitchFamily="50" charset="-128"/>
              </a:rPr>
              <a:t>4</a:t>
            </a:r>
            <a:r>
              <a:rPr kumimoji="1" lang="ja-JP" altLang="en-US" sz="1200" dirty="0">
                <a:latin typeface="BIZ UDPゴシック" panose="020B0400000000000000" pitchFamily="50" charset="-128"/>
                <a:ea typeface="BIZ UDPゴシック" panose="020B0400000000000000" pitchFamily="50" charset="-128"/>
              </a:rPr>
              <a:t>：「自分たちだけでは情報が全く見つからない」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425F7F68-F07E-3EF7-9C96-FC45F4518618}"/>
              </a:ext>
            </a:extLst>
          </p:cNvPr>
          <p:cNvSpPr txBox="1"/>
          <p:nvPr/>
        </p:nvSpPr>
        <p:spPr>
          <a:xfrm>
            <a:off x="1235807" y="1352486"/>
            <a:ext cx="5443178" cy="606384"/>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困りごと</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復旧記念碑、お地蔵様、自然石などを見つけたが、慰霊や復興の事しか書かれておらず、自然災害伝承碑にあたるのか分からない。</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F83C5B18-5270-6CEB-E672-C92D7BA06DFF}"/>
              </a:ext>
            </a:extLst>
          </p:cNvPr>
          <p:cNvSpPr txBox="1"/>
          <p:nvPr/>
        </p:nvSpPr>
        <p:spPr>
          <a:xfrm>
            <a:off x="1235807" y="2028407"/>
            <a:ext cx="5443178" cy="1169551"/>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対応策</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碑文そのものに被害の記載がなくても諦めないでください。市町村史や当時の新聞記事、地域防災計画などの資料を調べ、その地域で起きた被害状況（死者数や家屋の倒壊数など）を補足できれば、立派な災害伝承の記録となります。</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例えば、避難中に亡くなった方を慰霊する「親子地蔵尊」でも、市町村史の被害記録を補足することで教訓を伝える伝承碑として扱われた事例があります。</a:t>
            </a:r>
          </a:p>
        </p:txBody>
      </p:sp>
      <p:sp>
        <p:nvSpPr>
          <p:cNvPr id="26" name="テキスト ボックス 25">
            <a:extLst>
              <a:ext uri="{FF2B5EF4-FFF2-40B4-BE49-F238E27FC236}">
                <a16:creationId xmlns:a16="http://schemas.microsoft.com/office/drawing/2014/main" id="{06E6A9D9-DF99-B297-6D46-86F7454270DA}"/>
              </a:ext>
            </a:extLst>
          </p:cNvPr>
          <p:cNvSpPr txBox="1"/>
          <p:nvPr/>
        </p:nvSpPr>
        <p:spPr>
          <a:xfrm>
            <a:off x="1235807" y="3871377"/>
            <a:ext cx="5443178" cy="426848"/>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困りごと</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現地に行ったが、石碑の文字が削れていたり、難しくて解読できない。</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27" name="テキスト ボックス 26">
            <a:extLst>
              <a:ext uri="{FF2B5EF4-FFF2-40B4-BE49-F238E27FC236}">
                <a16:creationId xmlns:a16="http://schemas.microsoft.com/office/drawing/2014/main" id="{5FF18E3A-5475-ADF6-B79C-7CF74EC3DE00}"/>
              </a:ext>
            </a:extLst>
          </p:cNvPr>
          <p:cNvSpPr txBox="1"/>
          <p:nvPr/>
        </p:nvSpPr>
        <p:spPr>
          <a:xfrm>
            <a:off x="1235807" y="4407244"/>
            <a:ext cx="5443178" cy="965457"/>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対応策</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まずは石碑のそばに、現代語で書かれた解説板・説明板が設置されていないか探しましょう。説明板がない場合は、図書館にある「郷土史」や「広報誌」に現代語訳が載っていることが多いです。それでも分からない場合は、地域の博物館の学芸員や、歴史に詳しい専門家にヒアリング（オプションメニュー）してみましょう。</a:t>
            </a:r>
          </a:p>
        </p:txBody>
      </p:sp>
      <p:sp>
        <p:nvSpPr>
          <p:cNvPr id="28" name="テキスト ボックス 27">
            <a:extLst>
              <a:ext uri="{FF2B5EF4-FFF2-40B4-BE49-F238E27FC236}">
                <a16:creationId xmlns:a16="http://schemas.microsoft.com/office/drawing/2014/main" id="{F9B0E759-1AA6-A354-A155-5E42F18F5860}"/>
              </a:ext>
            </a:extLst>
          </p:cNvPr>
          <p:cNvSpPr txBox="1"/>
          <p:nvPr/>
        </p:nvSpPr>
        <p:spPr>
          <a:xfrm>
            <a:off x="1235807" y="5947223"/>
            <a:ext cx="5443178" cy="426848"/>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困りごと</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未登録の石碑を地図で見つけたが、どうやら民有地（個人の土地）のようだ。</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8407DF8D-4BED-B1F4-FF72-B36DE4568D23}"/>
              </a:ext>
            </a:extLst>
          </p:cNvPr>
          <p:cNvSpPr txBox="1"/>
          <p:nvPr/>
        </p:nvSpPr>
        <p:spPr>
          <a:xfrm>
            <a:off x="1235807" y="6465863"/>
            <a:ext cx="5443178" cy="785921"/>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対応策</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無断での立ち入りは絶対にやめましょう。民有地にある場合は、必ず土地の所有者や管理者に調査の趣旨（学校の探究活動であること）を説明し、写真撮影や立ち入りの承諾（許可）を得る必要があります。</a:t>
            </a:r>
          </a:p>
        </p:txBody>
      </p:sp>
      <p:sp>
        <p:nvSpPr>
          <p:cNvPr id="30" name="テキスト ボックス 29">
            <a:extLst>
              <a:ext uri="{FF2B5EF4-FFF2-40B4-BE49-F238E27FC236}">
                <a16:creationId xmlns:a16="http://schemas.microsoft.com/office/drawing/2014/main" id="{71F7003A-C800-567C-1E5D-08D999B9006B}"/>
              </a:ext>
            </a:extLst>
          </p:cNvPr>
          <p:cNvSpPr txBox="1"/>
          <p:nvPr/>
        </p:nvSpPr>
        <p:spPr>
          <a:xfrm>
            <a:off x="1235807" y="8071026"/>
            <a:ext cx="5443178" cy="426848"/>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困りごと</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図書室の資料やネット検索だけでは、未登録の自然災害伝承碑が見つからない。</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31" name="テキスト ボックス 30">
            <a:extLst>
              <a:ext uri="{FF2B5EF4-FFF2-40B4-BE49-F238E27FC236}">
                <a16:creationId xmlns:a16="http://schemas.microsoft.com/office/drawing/2014/main" id="{4DC250BE-D523-75AD-48F4-264ADA953E67}"/>
              </a:ext>
            </a:extLst>
          </p:cNvPr>
          <p:cNvSpPr txBox="1"/>
          <p:nvPr/>
        </p:nvSpPr>
        <p:spPr>
          <a:xfrm>
            <a:off x="1235807" y="8619162"/>
            <a:ext cx="5443178" cy="965457"/>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対応策</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自治体でも、防災担当部局と文化財担当部局が連携して初めて石碑が見つかるケースがあります。学校の中だけで完結させず、広報誌で情報を呼びかけている自治体の事例に倣い、地域の人（家族や近所のお年寄り）に「昔の災害にまつわる石碑を知りませんか？」とインタビューしてみましょう。</a:t>
            </a:r>
          </a:p>
        </p:txBody>
      </p:sp>
      <p:sp>
        <p:nvSpPr>
          <p:cNvPr id="2" name="タイトル 1">
            <a:extLst>
              <a:ext uri="{FF2B5EF4-FFF2-40B4-BE49-F238E27FC236}">
                <a16:creationId xmlns:a16="http://schemas.microsoft.com/office/drawing/2014/main" id="{27F5C1B7-DC2B-A5A4-3189-4C7DA90D5BF2}"/>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spTree>
    <p:extLst>
      <p:ext uri="{BB962C8B-B14F-4D97-AF65-F5344CB8AC3E}">
        <p14:creationId xmlns:p14="http://schemas.microsoft.com/office/powerpoint/2010/main" val="3265600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D34B0-9FE4-EBF6-3CDD-40A7E965B665}"/>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003252F0-8DE9-1817-5AC1-47D489BBCA8B}"/>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BEF2AE7-8853-E4C3-99F1-60E35FAAE6B3}"/>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4</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C9479E10-7823-A5A2-434F-DCFC8FC673F6}"/>
              </a:ext>
            </a:extLst>
          </p:cNvPr>
          <p:cNvSpPr/>
          <p:nvPr/>
        </p:nvSpPr>
        <p:spPr>
          <a:xfrm>
            <a:off x="1054550" y="590313"/>
            <a:ext cx="2898018"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現地調査計画書</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3" name="タイトル 1">
            <a:extLst>
              <a:ext uri="{FF2B5EF4-FFF2-40B4-BE49-F238E27FC236}">
                <a16:creationId xmlns:a16="http://schemas.microsoft.com/office/drawing/2014/main" id="{E23E5848-A3A4-5778-E9EE-F744C96BC41F}"/>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2" name="object 4">
            <a:extLst>
              <a:ext uri="{FF2B5EF4-FFF2-40B4-BE49-F238E27FC236}">
                <a16:creationId xmlns:a16="http://schemas.microsoft.com/office/drawing/2014/main" id="{A7614528-1541-2CB4-B618-65D6E4630131}"/>
              </a:ext>
            </a:extLst>
          </p:cNvPr>
          <p:cNvGraphicFramePr>
            <a:graphicFrameLocks noGrp="1"/>
          </p:cNvGraphicFramePr>
          <p:nvPr>
            <p:extLst>
              <p:ext uri="{D42A27DB-BD31-4B8C-83A1-F6EECF244321}">
                <p14:modId xmlns:p14="http://schemas.microsoft.com/office/powerpoint/2010/main" val="399790694"/>
              </p:ext>
            </p:extLst>
          </p:nvPr>
        </p:nvGraphicFramePr>
        <p:xfrm>
          <a:off x="914400" y="1271834"/>
          <a:ext cx="6134100" cy="8390639"/>
        </p:xfrm>
        <a:graphic>
          <a:graphicData uri="http://schemas.openxmlformats.org/drawingml/2006/table">
            <a:tbl>
              <a:tblPr firstRow="1" bandRow="1">
                <a:tableStyleId>{2D5ABB26-0587-4C30-8999-92F81FD0307C}</a:tableStyleId>
              </a:tblPr>
              <a:tblGrid>
                <a:gridCol w="913391">
                  <a:extLst>
                    <a:ext uri="{9D8B030D-6E8A-4147-A177-3AD203B41FA5}">
                      <a16:colId xmlns:a16="http://schemas.microsoft.com/office/drawing/2014/main" val="20000"/>
                    </a:ext>
                  </a:extLst>
                </a:gridCol>
                <a:gridCol w="2595248">
                  <a:extLst>
                    <a:ext uri="{9D8B030D-6E8A-4147-A177-3AD203B41FA5}">
                      <a16:colId xmlns:a16="http://schemas.microsoft.com/office/drawing/2014/main" val="20001"/>
                    </a:ext>
                  </a:extLst>
                </a:gridCol>
                <a:gridCol w="776401">
                  <a:extLst>
                    <a:ext uri="{9D8B030D-6E8A-4147-A177-3AD203B41FA5}">
                      <a16:colId xmlns:a16="http://schemas.microsoft.com/office/drawing/2014/main" val="20002"/>
                    </a:ext>
                  </a:extLst>
                </a:gridCol>
                <a:gridCol w="419380">
                  <a:extLst>
                    <a:ext uri="{9D8B030D-6E8A-4147-A177-3AD203B41FA5}">
                      <a16:colId xmlns:a16="http://schemas.microsoft.com/office/drawing/2014/main" val="20003"/>
                    </a:ext>
                  </a:extLst>
                </a:gridCol>
                <a:gridCol w="292938">
                  <a:extLst>
                    <a:ext uri="{9D8B030D-6E8A-4147-A177-3AD203B41FA5}">
                      <a16:colId xmlns:a16="http://schemas.microsoft.com/office/drawing/2014/main" val="20004"/>
                    </a:ext>
                  </a:extLst>
                </a:gridCol>
                <a:gridCol w="1136742">
                  <a:extLst>
                    <a:ext uri="{9D8B030D-6E8A-4147-A177-3AD203B41FA5}">
                      <a16:colId xmlns:a16="http://schemas.microsoft.com/office/drawing/2014/main" val="20005"/>
                    </a:ext>
                  </a:extLst>
                </a:gridCol>
              </a:tblGrid>
              <a:tr h="211121">
                <a:tc>
                  <a:txBody>
                    <a:bodyPr/>
                    <a:lstStyle/>
                    <a:p>
                      <a:pPr marL="517525">
                        <a:lnSpc>
                          <a:spcPct val="100000"/>
                        </a:lnSpc>
                        <a:spcBef>
                          <a:spcPts val="244"/>
                        </a:spcBef>
                      </a:pPr>
                      <a:r>
                        <a:rPr sz="1100" spc="-50" dirty="0">
                          <a:latin typeface="BIZ UDPゴシック"/>
                          <a:cs typeface="BIZ UDPゴシック"/>
                        </a:rPr>
                        <a:t>班</a:t>
                      </a:r>
                      <a:endParaRPr sz="1100" dirty="0">
                        <a:latin typeface="BIZ UDPゴシック"/>
                        <a:cs typeface="BIZ UDPゴシック"/>
                      </a:endParaRPr>
                    </a:p>
                  </a:txBody>
                  <a:tcPr marL="0" marR="0" marT="280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marL="67945">
                        <a:lnSpc>
                          <a:spcPct val="100000"/>
                        </a:lnSpc>
                        <a:spcBef>
                          <a:spcPts val="244"/>
                        </a:spcBef>
                      </a:pPr>
                      <a:r>
                        <a:rPr sz="1100" spc="-20" dirty="0">
                          <a:latin typeface="BIZ UDPゴシック"/>
                          <a:cs typeface="BIZ UDPゴシック"/>
                        </a:rPr>
                        <a:t>メンバー：</a:t>
                      </a:r>
                      <a:endParaRPr sz="110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11121">
                <a:tc gridSpan="2">
                  <a:txBody>
                    <a:bodyPr/>
                    <a:lstStyle/>
                    <a:p>
                      <a:pPr marL="68580">
                        <a:lnSpc>
                          <a:spcPct val="100000"/>
                        </a:lnSpc>
                        <a:spcBef>
                          <a:spcPts val="240"/>
                        </a:spcBef>
                      </a:pPr>
                      <a:r>
                        <a:rPr sz="1100" spc="-20" dirty="0">
                          <a:latin typeface="BIZ UDPゴシック"/>
                          <a:cs typeface="BIZ UDPゴシック"/>
                        </a:rPr>
                        <a:t>調査する地域：</a:t>
                      </a:r>
                      <a:endParaRPr sz="11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a:txBody>
                    <a:bodyPr/>
                    <a:lstStyle/>
                    <a:p>
                      <a:pPr marL="67945">
                        <a:lnSpc>
                          <a:spcPct val="100000"/>
                        </a:lnSpc>
                        <a:spcBef>
                          <a:spcPts val="240"/>
                        </a:spcBef>
                      </a:pPr>
                      <a:r>
                        <a:rPr sz="1100" spc="-15" dirty="0">
                          <a:latin typeface="BIZ UDPゴシック"/>
                          <a:cs typeface="BIZ UDPゴシック"/>
                        </a:rPr>
                        <a:t>調査日時</a:t>
                      </a:r>
                      <a:endParaRPr sz="1100">
                        <a:latin typeface="BIZ UDPゴシック"/>
                        <a:cs typeface="BIZ UDPゴシック"/>
                      </a:endParaRPr>
                    </a:p>
                  </a:txBody>
                  <a:tcPr marL="0" marR="0" marT="27463" marB="0">
                    <a:lnL w="6350">
                      <a:solidFill>
                        <a:srgbClr val="000000"/>
                      </a:solidFill>
                      <a:prstDash val="solid"/>
                    </a:lnL>
                    <a:lnT w="6350">
                      <a:solidFill>
                        <a:srgbClr val="000000"/>
                      </a:solidFill>
                      <a:prstDash val="solid"/>
                    </a:lnT>
                    <a:lnB w="6350">
                      <a:solidFill>
                        <a:srgbClr val="000000"/>
                      </a:solidFill>
                      <a:prstDash val="solid"/>
                    </a:lnB>
                  </a:tcPr>
                </a:tc>
                <a:tc>
                  <a:txBody>
                    <a:bodyPr/>
                    <a:lstStyle/>
                    <a:p>
                      <a:pPr marL="231775">
                        <a:lnSpc>
                          <a:spcPct val="100000"/>
                        </a:lnSpc>
                        <a:spcBef>
                          <a:spcPts val="240"/>
                        </a:spcBef>
                      </a:pPr>
                      <a:r>
                        <a:rPr sz="1100" spc="-50" dirty="0">
                          <a:latin typeface="BIZ UDPゴシック"/>
                          <a:cs typeface="BIZ UDPゴシック"/>
                        </a:rPr>
                        <a:t>年</a:t>
                      </a:r>
                      <a:endParaRPr sz="1100">
                        <a:latin typeface="BIZ UDPゴシック"/>
                        <a:cs typeface="BIZ UDPゴシック"/>
                      </a:endParaRPr>
                    </a:p>
                  </a:txBody>
                  <a:tcPr marL="0" marR="0" marT="27463" marB="0">
                    <a:lnT w="6350">
                      <a:solidFill>
                        <a:srgbClr val="000000"/>
                      </a:solidFill>
                      <a:prstDash val="solid"/>
                    </a:lnT>
                    <a:lnB w="6350">
                      <a:solidFill>
                        <a:srgbClr val="000000"/>
                      </a:solidFill>
                      <a:prstDash val="solid"/>
                    </a:lnB>
                  </a:tcPr>
                </a:tc>
                <a:tc>
                  <a:txBody>
                    <a:bodyPr/>
                    <a:lstStyle/>
                    <a:p>
                      <a:pPr marL="92710">
                        <a:lnSpc>
                          <a:spcPct val="100000"/>
                        </a:lnSpc>
                        <a:spcBef>
                          <a:spcPts val="240"/>
                        </a:spcBef>
                      </a:pPr>
                      <a:r>
                        <a:rPr sz="1100" spc="-50" dirty="0">
                          <a:latin typeface="BIZ UDPゴシック"/>
                          <a:cs typeface="BIZ UDPゴシック"/>
                        </a:rPr>
                        <a:t>月</a:t>
                      </a:r>
                      <a:endParaRPr sz="1100">
                        <a:latin typeface="BIZ UDPゴシック"/>
                        <a:cs typeface="BIZ UDPゴシック"/>
                      </a:endParaRPr>
                    </a:p>
                  </a:txBody>
                  <a:tcPr marL="0" marR="0" marT="27463" marB="0">
                    <a:lnT w="6350">
                      <a:solidFill>
                        <a:srgbClr val="000000"/>
                      </a:solidFill>
                      <a:prstDash val="solid"/>
                    </a:lnT>
                    <a:lnB w="6350">
                      <a:solidFill>
                        <a:srgbClr val="000000"/>
                      </a:solidFill>
                      <a:prstDash val="solid"/>
                    </a:lnB>
                  </a:tcPr>
                </a:tc>
                <a:tc>
                  <a:txBody>
                    <a:bodyPr/>
                    <a:lstStyle/>
                    <a:p>
                      <a:pPr marL="92075">
                        <a:lnSpc>
                          <a:spcPct val="100000"/>
                        </a:lnSpc>
                        <a:spcBef>
                          <a:spcPts val="240"/>
                        </a:spcBef>
                        <a:tabLst>
                          <a:tab pos="486409" algn="l"/>
                        </a:tabLst>
                      </a:pPr>
                      <a:r>
                        <a:rPr sz="1100" dirty="0">
                          <a:latin typeface="BIZ UDPゴシック"/>
                          <a:cs typeface="BIZ UDPゴシック"/>
                        </a:rPr>
                        <a:t>日</a:t>
                      </a:r>
                      <a:r>
                        <a:rPr sz="1100" spc="-50" dirty="0">
                          <a:latin typeface="BIZ UDPゴシック"/>
                          <a:cs typeface="BIZ UDPゴシック"/>
                        </a:rPr>
                        <a:t>(</a:t>
                      </a:r>
                      <a:r>
                        <a:rPr sz="1100" dirty="0">
                          <a:latin typeface="BIZ UDPゴシック"/>
                          <a:cs typeface="BIZ UDPゴシック"/>
                        </a:rPr>
                        <a:t>	</a:t>
                      </a:r>
                      <a:r>
                        <a:rPr sz="1100" spc="-50" dirty="0">
                          <a:latin typeface="BIZ UDPゴシック"/>
                          <a:cs typeface="BIZ UDPゴシック"/>
                        </a:rPr>
                        <a:t>)</a:t>
                      </a:r>
                      <a:endParaRPr sz="1100">
                        <a:latin typeface="BIZ UDPゴシック"/>
                        <a:cs typeface="BIZ UDPゴシック"/>
                      </a:endParaRPr>
                    </a:p>
                  </a:txBody>
                  <a:tcPr marL="0" marR="0" marT="27463" marB="0">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1361843">
                <a:tc gridSpan="6">
                  <a:txBody>
                    <a:bodyPr/>
                    <a:lstStyle/>
                    <a:p>
                      <a:pPr marL="68580">
                        <a:lnSpc>
                          <a:spcPct val="100000"/>
                        </a:lnSpc>
                        <a:spcBef>
                          <a:spcPts val="280"/>
                        </a:spcBef>
                      </a:pPr>
                      <a:r>
                        <a:rPr sz="1000" spc="-30" dirty="0">
                          <a:latin typeface="BIZ UDPゴシック"/>
                          <a:cs typeface="BIZ UDPゴシック"/>
                        </a:rPr>
                        <a:t>(１)グループで話し合って役割を決め、自分の役割に✓を入れましょう。</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30" dirty="0">
                          <a:latin typeface="BIZ UDPゴシック"/>
                          <a:cs typeface="BIZ UDPゴシック"/>
                        </a:rPr>
                        <a:t>リーダー</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25" dirty="0">
                          <a:latin typeface="BIZ UDPゴシック"/>
                          <a:cs typeface="BIZ UDPゴシック"/>
                        </a:rPr>
                        <a:t>写真係：伝承碑の候補となるもの及びその周辺の気になるもの等を撮影する。</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25" dirty="0">
                          <a:latin typeface="BIZ UDPゴシック"/>
                          <a:cs typeface="BIZ UDPゴシック"/>
                        </a:rPr>
                        <a:t>記録係：</a:t>
                      </a:r>
                      <a:r>
                        <a:rPr sz="1000" spc="-25" dirty="0">
                          <a:latin typeface="BIZ UDPゴシック" panose="020B0400000000000000" pitchFamily="50" charset="-128"/>
                          <a:ea typeface="BIZ UDPゴシック" panose="020B0400000000000000" pitchFamily="50" charset="-128"/>
                          <a:cs typeface="BIZ UDPゴシック"/>
                        </a:rPr>
                        <a:t>伝承碑の候補となるもの及びその周辺</a:t>
                      </a:r>
                      <a:r>
                        <a:rPr lang="ja-JP" altLang="en-US" sz="1000" spc="-25" dirty="0">
                          <a:latin typeface="BIZ UDPゴシック" panose="020B0400000000000000" pitchFamily="50" charset="-128"/>
                          <a:ea typeface="BIZ UDPゴシック" panose="020B0400000000000000" pitchFamily="50" charset="-128"/>
                          <a:cs typeface="BIZ UDPゴシック"/>
                        </a:rPr>
                        <a:t>の気になるもの</a:t>
                      </a:r>
                      <a:r>
                        <a:rPr sz="1000" spc="-25" dirty="0">
                          <a:latin typeface="BIZ UDPゴシック" panose="020B0400000000000000" pitchFamily="50" charset="-128"/>
                          <a:ea typeface="BIZ UDPゴシック" panose="020B0400000000000000" pitchFamily="50" charset="-128"/>
                          <a:cs typeface="BIZ UDPゴシック"/>
                        </a:rPr>
                        <a:t>等について記録する</a:t>
                      </a:r>
                      <a:r>
                        <a:rPr sz="1000" spc="-25" dirty="0">
                          <a:latin typeface="BIZ UDPゴシック"/>
                          <a:cs typeface="BIZ UDPゴシック"/>
                        </a:rPr>
                        <a:t>。</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25" dirty="0">
                          <a:latin typeface="BIZ UDPゴシック"/>
                          <a:cs typeface="BIZ UDPゴシック"/>
                        </a:rPr>
                        <a:t>地図係：地図をもとに調査するところへの道のりを把握する。</a:t>
                      </a:r>
                      <a:endParaRPr sz="1000" dirty="0">
                        <a:latin typeface="BIZ UDPゴシック"/>
                        <a:cs typeface="BIZ UDPゴシック"/>
                      </a:endParaRPr>
                    </a:p>
                    <a:p>
                      <a:pPr marL="313690" indent="-245110">
                        <a:lnSpc>
                          <a:spcPct val="100000"/>
                        </a:lnSpc>
                        <a:spcBef>
                          <a:spcPts val="545"/>
                        </a:spcBef>
                        <a:buChar char="□"/>
                        <a:tabLst>
                          <a:tab pos="313690" algn="l"/>
                        </a:tabLst>
                      </a:pPr>
                      <a:r>
                        <a:rPr sz="1000" spc="-20" dirty="0">
                          <a:latin typeface="BIZ UDPゴシック"/>
                          <a:cs typeface="BIZ UDPゴシック"/>
                        </a:rPr>
                        <a:t>安全確認係：グループのメンバーへの安全を呼びかける。(危険なところへ行かない、交通マナーを守るな</a:t>
                      </a:r>
                      <a:r>
                        <a:rPr sz="1000" spc="-30" dirty="0">
                          <a:latin typeface="BIZ UDPゴシック"/>
                          <a:cs typeface="BIZ UDPゴシック"/>
                        </a:rPr>
                        <a:t>ど)</a:t>
                      </a:r>
                      <a:endParaRPr sz="10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4742506">
                <a:tc gridSpan="6">
                  <a:txBody>
                    <a:bodyPr/>
                    <a:lstStyle/>
                    <a:p>
                      <a:pPr marL="68580">
                        <a:lnSpc>
                          <a:spcPct val="100000"/>
                        </a:lnSpc>
                        <a:spcBef>
                          <a:spcPts val="270"/>
                        </a:spcBef>
                      </a:pPr>
                      <a:r>
                        <a:rPr sz="1000" spc="-25" dirty="0">
                          <a:latin typeface="BIZ UDPゴシック"/>
                          <a:cs typeface="BIZ UDPゴシック"/>
                        </a:rPr>
                        <a:t>(２)グループで担当する地域の地図を下の欄に貼り付け、下記を図示します。</a:t>
                      </a:r>
                      <a:endParaRPr sz="1000" dirty="0">
                        <a:latin typeface="BIZ UDPゴシック"/>
                        <a:cs typeface="BIZ UDPゴシック"/>
                      </a:endParaRPr>
                    </a:p>
                    <a:p>
                      <a:pPr marL="68580">
                        <a:lnSpc>
                          <a:spcPct val="100000"/>
                        </a:lnSpc>
                        <a:spcBef>
                          <a:spcPts val="540"/>
                        </a:spcBef>
                      </a:pPr>
                      <a:r>
                        <a:rPr sz="1000" spc="-20" dirty="0">
                          <a:latin typeface="BIZ UDPゴシック"/>
                          <a:cs typeface="BIZ UDPゴシック"/>
                        </a:rPr>
                        <a:t>①  伝承碑の候補</a:t>
                      </a:r>
                      <a:endParaRPr sz="1000" dirty="0">
                        <a:latin typeface="BIZ UDPゴシック"/>
                        <a:cs typeface="BIZ UDPゴシック"/>
                      </a:endParaRPr>
                    </a:p>
                    <a:p>
                      <a:pPr marL="69215">
                        <a:lnSpc>
                          <a:spcPct val="100000"/>
                        </a:lnSpc>
                        <a:spcBef>
                          <a:spcPts val="540"/>
                        </a:spcBef>
                      </a:pPr>
                      <a:r>
                        <a:rPr sz="1000" spc="-25" dirty="0">
                          <a:latin typeface="BIZ UDPゴシック"/>
                          <a:cs typeface="BIZ UDPゴシック"/>
                        </a:rPr>
                        <a:t>② ①</a:t>
                      </a:r>
                      <a:r>
                        <a:rPr sz="1000" spc="-25" dirty="0">
                          <a:latin typeface="BIZ UDPゴシック" panose="020B0400000000000000" pitchFamily="50" charset="-128"/>
                          <a:ea typeface="BIZ UDPゴシック" panose="020B0400000000000000" pitchFamily="50" charset="-128"/>
                          <a:cs typeface="BIZ UDPゴシック"/>
                        </a:rPr>
                        <a:t>で記入した箇所を</a:t>
                      </a:r>
                      <a:r>
                        <a:rPr lang="ja-JP" altLang="en-US" sz="1000" spc="-25" dirty="0">
                          <a:latin typeface="BIZ UDPゴシック" panose="020B0400000000000000" pitchFamily="50" charset="-128"/>
                          <a:ea typeface="BIZ UDPゴシック" panose="020B0400000000000000" pitchFamily="50" charset="-128"/>
                          <a:cs typeface="BIZ UDPゴシック"/>
                        </a:rPr>
                        <a:t>現地調査</a:t>
                      </a:r>
                      <a:r>
                        <a:rPr sz="1000" spc="-25" dirty="0">
                          <a:latin typeface="BIZ UDPゴシック" panose="020B0400000000000000" pitchFamily="50" charset="-128"/>
                          <a:ea typeface="BIZ UDPゴシック" panose="020B0400000000000000" pitchFamily="50" charset="-128"/>
                          <a:cs typeface="BIZ UDPゴシック"/>
                        </a:rPr>
                        <a:t>当日に回る順番・ルートを書き込みましょう</a:t>
                      </a:r>
                      <a:r>
                        <a:rPr sz="1000" spc="-25" dirty="0">
                          <a:latin typeface="BIZ UDPゴシック"/>
                          <a:cs typeface="BIZ UDPゴシック"/>
                        </a:rPr>
                        <a:t>。</a:t>
                      </a:r>
                      <a:endParaRPr sz="1000" dirty="0">
                        <a:latin typeface="BIZ UDPゴシック"/>
                        <a:cs typeface="BIZ UDPゴシック"/>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marL="53340" algn="ctr">
                        <a:lnSpc>
                          <a:spcPct val="100000"/>
                        </a:lnSpc>
                        <a:spcBef>
                          <a:spcPts val="5"/>
                        </a:spcBef>
                      </a:pPr>
                      <a:r>
                        <a:rPr sz="1000" spc="-20" dirty="0">
                          <a:latin typeface="游明朝"/>
                          <a:cs typeface="游明朝"/>
                        </a:rPr>
                        <a:t>地図貼付欄</a:t>
                      </a:r>
                      <a:endParaRPr sz="1000" dirty="0">
                        <a:latin typeface="游明朝"/>
                        <a:cs typeface="游明朝"/>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829038">
                <a:tc gridSpan="6">
                  <a:txBody>
                    <a:bodyPr/>
                    <a:lstStyle/>
                    <a:p>
                      <a:pPr marL="68580">
                        <a:lnSpc>
                          <a:spcPct val="100000"/>
                        </a:lnSpc>
                        <a:spcBef>
                          <a:spcPts val="270"/>
                        </a:spcBef>
                      </a:pPr>
                      <a:r>
                        <a:rPr sz="1000" spc="-15" dirty="0">
                          <a:latin typeface="BIZ UDPゴシック"/>
                          <a:cs typeface="BIZ UDPゴシック"/>
                        </a:rPr>
                        <a:t>(３)持ち物</a:t>
                      </a:r>
                      <a:endParaRPr sz="1000">
                        <a:latin typeface="BIZ UDPゴシック"/>
                        <a:cs typeface="BIZ UDPゴシック"/>
                      </a:endParaRPr>
                    </a:p>
                    <a:p>
                      <a:pPr marL="68580">
                        <a:lnSpc>
                          <a:spcPct val="100000"/>
                        </a:lnSpc>
                        <a:spcBef>
                          <a:spcPts val="540"/>
                        </a:spcBef>
                      </a:pPr>
                      <a:r>
                        <a:rPr sz="1000" spc="-20" dirty="0">
                          <a:latin typeface="BIZ UDPゴシック"/>
                          <a:cs typeface="BIZ UDPゴシック"/>
                        </a:rPr>
                        <a:t>□筆記用具  □帽子(夏季に行う場合)  □防寒着(冬季に行う場合)  □タオル  □飲み物</a:t>
                      </a:r>
                      <a:endParaRPr sz="1000">
                        <a:latin typeface="BIZ UDPゴシック"/>
                        <a:cs typeface="BIZ UDPゴシック"/>
                      </a:endParaRPr>
                    </a:p>
                    <a:p>
                      <a:pPr marL="68580">
                        <a:lnSpc>
                          <a:spcPct val="100000"/>
                        </a:lnSpc>
                        <a:spcBef>
                          <a:spcPts val="540"/>
                        </a:spcBef>
                      </a:pPr>
                      <a:r>
                        <a:rPr sz="1000" spc="-20" dirty="0">
                          <a:latin typeface="BIZ UDPゴシック"/>
                          <a:cs typeface="BIZ UDPゴシック"/>
                        </a:rPr>
                        <a:t>□自然災害伝承碑調査マニュアル(本紙)  □記録用紙</a:t>
                      </a:r>
                      <a:endParaRPr sz="1000">
                        <a:latin typeface="BIZ UDPゴシック"/>
                        <a:cs typeface="BIZ UDPゴシック"/>
                      </a:endParaRPr>
                    </a:p>
                    <a:p>
                      <a:pPr marL="68580">
                        <a:lnSpc>
                          <a:spcPct val="100000"/>
                        </a:lnSpc>
                        <a:spcBef>
                          <a:spcPts val="540"/>
                        </a:spcBef>
                      </a:pPr>
                      <a:r>
                        <a:rPr sz="1000" spc="-20" dirty="0">
                          <a:latin typeface="BIZ UDPゴシック"/>
                          <a:cs typeface="BIZ UDPゴシック"/>
                        </a:rPr>
                        <a:t>□カメラ(写真係)  □巻き尺(記録係)</a:t>
                      </a:r>
                      <a:endParaRPr sz="100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035010">
                <a:tc gridSpan="6">
                  <a:txBody>
                    <a:bodyPr/>
                    <a:lstStyle/>
                    <a:p>
                      <a:pPr marL="68580">
                        <a:lnSpc>
                          <a:spcPct val="100000"/>
                        </a:lnSpc>
                        <a:spcBef>
                          <a:spcPts val="270"/>
                        </a:spcBef>
                      </a:pPr>
                      <a:r>
                        <a:rPr sz="1000" spc="-20" dirty="0">
                          <a:latin typeface="BIZ UDPゴシック"/>
                          <a:cs typeface="BIZ UDPゴシック"/>
                        </a:rPr>
                        <a:t>(４)その他・備考</a:t>
                      </a:r>
                      <a:endParaRPr sz="10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
        <p:nvSpPr>
          <p:cNvPr id="3" name="object 3">
            <a:extLst>
              <a:ext uri="{FF2B5EF4-FFF2-40B4-BE49-F238E27FC236}">
                <a16:creationId xmlns:a16="http://schemas.microsoft.com/office/drawing/2014/main" id="{C3998912-C85A-7175-50A8-CA431FFDDD34}"/>
              </a:ext>
            </a:extLst>
          </p:cNvPr>
          <p:cNvSpPr/>
          <p:nvPr/>
        </p:nvSpPr>
        <p:spPr>
          <a:xfrm>
            <a:off x="1322363" y="3836504"/>
            <a:ext cx="5401994" cy="3774116"/>
          </a:xfrm>
          <a:custGeom>
            <a:avLst/>
            <a:gdLst/>
            <a:ahLst/>
            <a:cxnLst/>
            <a:rect l="l" t="t" r="r" b="b"/>
            <a:pathLst>
              <a:path w="6015990" h="3969384">
                <a:moveTo>
                  <a:pt x="0" y="0"/>
                </a:moveTo>
                <a:lnTo>
                  <a:pt x="6015989" y="0"/>
                </a:lnTo>
                <a:lnTo>
                  <a:pt x="6015989" y="3969385"/>
                </a:lnTo>
                <a:lnTo>
                  <a:pt x="0" y="3969385"/>
                </a:lnTo>
                <a:lnTo>
                  <a:pt x="0" y="0"/>
                </a:lnTo>
                <a:close/>
              </a:path>
            </a:pathLst>
          </a:custGeom>
          <a:ln w="38100">
            <a:solidFill>
              <a:srgbClr val="D1D1D1"/>
            </a:solidFill>
            <a:prstDash val="sysDash"/>
          </a:ln>
        </p:spPr>
        <p:txBody>
          <a:bodyPr wrap="square" lIns="0" tIns="0" rIns="0" bIns="0" rtlCol="0"/>
          <a:lstStyle/>
          <a:p>
            <a:endParaRPr/>
          </a:p>
        </p:txBody>
      </p:sp>
    </p:spTree>
    <p:extLst>
      <p:ext uri="{BB962C8B-B14F-4D97-AF65-F5344CB8AC3E}">
        <p14:creationId xmlns:p14="http://schemas.microsoft.com/office/powerpoint/2010/main" val="48379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D012C-6E5B-1ADD-5E14-84AD278AEFEB}"/>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F0F4DADC-DD25-8173-9460-8D5A74C9EF9E}"/>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0A07573-DCA7-7842-13EA-909FCBFA881A}"/>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4</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B5B3A74A-DEB2-47B7-598A-4F3AF7D13228}"/>
              </a:ext>
            </a:extLst>
          </p:cNvPr>
          <p:cNvSpPr/>
          <p:nvPr/>
        </p:nvSpPr>
        <p:spPr>
          <a:xfrm>
            <a:off x="1054550" y="590313"/>
            <a:ext cx="2898018"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現地調査計画書（記入例）</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3" name="タイトル 1">
            <a:extLst>
              <a:ext uri="{FF2B5EF4-FFF2-40B4-BE49-F238E27FC236}">
                <a16:creationId xmlns:a16="http://schemas.microsoft.com/office/drawing/2014/main" id="{9B9ABA1A-2815-BB2A-FD9B-EE004FE327F5}"/>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16" name="object 4">
            <a:extLst>
              <a:ext uri="{FF2B5EF4-FFF2-40B4-BE49-F238E27FC236}">
                <a16:creationId xmlns:a16="http://schemas.microsoft.com/office/drawing/2014/main" id="{8A321034-623B-0233-C8B0-37C4FA592240}"/>
              </a:ext>
            </a:extLst>
          </p:cNvPr>
          <p:cNvGraphicFramePr>
            <a:graphicFrameLocks noGrp="1"/>
          </p:cNvGraphicFramePr>
          <p:nvPr>
            <p:extLst>
              <p:ext uri="{D42A27DB-BD31-4B8C-83A1-F6EECF244321}">
                <p14:modId xmlns:p14="http://schemas.microsoft.com/office/powerpoint/2010/main" val="1005186031"/>
              </p:ext>
            </p:extLst>
          </p:nvPr>
        </p:nvGraphicFramePr>
        <p:xfrm>
          <a:off x="914400" y="1271834"/>
          <a:ext cx="6134100" cy="8390639"/>
        </p:xfrm>
        <a:graphic>
          <a:graphicData uri="http://schemas.openxmlformats.org/drawingml/2006/table">
            <a:tbl>
              <a:tblPr firstRow="1" bandRow="1">
                <a:tableStyleId>{2D5ABB26-0587-4C30-8999-92F81FD0307C}</a:tableStyleId>
              </a:tblPr>
              <a:tblGrid>
                <a:gridCol w="913391">
                  <a:extLst>
                    <a:ext uri="{9D8B030D-6E8A-4147-A177-3AD203B41FA5}">
                      <a16:colId xmlns:a16="http://schemas.microsoft.com/office/drawing/2014/main" val="20000"/>
                    </a:ext>
                  </a:extLst>
                </a:gridCol>
                <a:gridCol w="2595248">
                  <a:extLst>
                    <a:ext uri="{9D8B030D-6E8A-4147-A177-3AD203B41FA5}">
                      <a16:colId xmlns:a16="http://schemas.microsoft.com/office/drawing/2014/main" val="20001"/>
                    </a:ext>
                  </a:extLst>
                </a:gridCol>
                <a:gridCol w="776401">
                  <a:extLst>
                    <a:ext uri="{9D8B030D-6E8A-4147-A177-3AD203B41FA5}">
                      <a16:colId xmlns:a16="http://schemas.microsoft.com/office/drawing/2014/main" val="20002"/>
                    </a:ext>
                  </a:extLst>
                </a:gridCol>
                <a:gridCol w="419380">
                  <a:extLst>
                    <a:ext uri="{9D8B030D-6E8A-4147-A177-3AD203B41FA5}">
                      <a16:colId xmlns:a16="http://schemas.microsoft.com/office/drawing/2014/main" val="20003"/>
                    </a:ext>
                  </a:extLst>
                </a:gridCol>
                <a:gridCol w="292938">
                  <a:extLst>
                    <a:ext uri="{9D8B030D-6E8A-4147-A177-3AD203B41FA5}">
                      <a16:colId xmlns:a16="http://schemas.microsoft.com/office/drawing/2014/main" val="20004"/>
                    </a:ext>
                  </a:extLst>
                </a:gridCol>
                <a:gridCol w="1136742">
                  <a:extLst>
                    <a:ext uri="{9D8B030D-6E8A-4147-A177-3AD203B41FA5}">
                      <a16:colId xmlns:a16="http://schemas.microsoft.com/office/drawing/2014/main" val="20005"/>
                    </a:ext>
                  </a:extLst>
                </a:gridCol>
              </a:tblGrid>
              <a:tr h="211121">
                <a:tc>
                  <a:txBody>
                    <a:bodyPr/>
                    <a:lstStyle/>
                    <a:p>
                      <a:pPr marL="517525">
                        <a:lnSpc>
                          <a:spcPct val="100000"/>
                        </a:lnSpc>
                        <a:spcBef>
                          <a:spcPts val="244"/>
                        </a:spcBef>
                      </a:pPr>
                      <a:r>
                        <a:rPr sz="1100" spc="-50" dirty="0">
                          <a:latin typeface="BIZ UDPゴシック"/>
                          <a:cs typeface="BIZ UDPゴシック"/>
                        </a:rPr>
                        <a:t>班</a:t>
                      </a:r>
                      <a:endParaRPr sz="1100" dirty="0">
                        <a:latin typeface="BIZ UDPゴシック"/>
                        <a:cs typeface="BIZ UDPゴシック"/>
                      </a:endParaRPr>
                    </a:p>
                  </a:txBody>
                  <a:tcPr marL="0" marR="0" marT="2803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gridSpan="5">
                  <a:txBody>
                    <a:bodyPr/>
                    <a:lstStyle/>
                    <a:p>
                      <a:pPr marL="67945">
                        <a:lnSpc>
                          <a:spcPct val="100000"/>
                        </a:lnSpc>
                        <a:spcBef>
                          <a:spcPts val="244"/>
                        </a:spcBef>
                      </a:pPr>
                      <a:r>
                        <a:rPr sz="1100" spc="-20" dirty="0">
                          <a:latin typeface="BIZ UDPゴシック"/>
                          <a:cs typeface="BIZ UDPゴシック"/>
                        </a:rPr>
                        <a:t>メンバー：</a:t>
                      </a:r>
                      <a:endParaRPr sz="110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11121">
                <a:tc gridSpan="2">
                  <a:txBody>
                    <a:bodyPr/>
                    <a:lstStyle/>
                    <a:p>
                      <a:pPr marL="68580">
                        <a:lnSpc>
                          <a:spcPct val="100000"/>
                        </a:lnSpc>
                        <a:spcBef>
                          <a:spcPts val="240"/>
                        </a:spcBef>
                      </a:pPr>
                      <a:r>
                        <a:rPr sz="1100" spc="-20" dirty="0">
                          <a:latin typeface="BIZ UDPゴシック"/>
                          <a:cs typeface="BIZ UDPゴシック"/>
                        </a:rPr>
                        <a:t>調査する地域：</a:t>
                      </a:r>
                      <a:endParaRPr sz="11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a:txBody>
                    <a:bodyPr/>
                    <a:lstStyle/>
                    <a:p>
                      <a:pPr marL="67945">
                        <a:lnSpc>
                          <a:spcPct val="100000"/>
                        </a:lnSpc>
                        <a:spcBef>
                          <a:spcPts val="240"/>
                        </a:spcBef>
                      </a:pPr>
                      <a:r>
                        <a:rPr sz="1100" spc="-15" dirty="0">
                          <a:latin typeface="BIZ UDPゴシック"/>
                          <a:cs typeface="BIZ UDPゴシック"/>
                        </a:rPr>
                        <a:t>調査日時</a:t>
                      </a:r>
                      <a:endParaRPr sz="1100">
                        <a:latin typeface="BIZ UDPゴシック"/>
                        <a:cs typeface="BIZ UDPゴシック"/>
                      </a:endParaRPr>
                    </a:p>
                  </a:txBody>
                  <a:tcPr marL="0" marR="0" marT="27463" marB="0">
                    <a:lnL w="6350">
                      <a:solidFill>
                        <a:srgbClr val="000000"/>
                      </a:solidFill>
                      <a:prstDash val="solid"/>
                    </a:lnL>
                    <a:lnT w="6350">
                      <a:solidFill>
                        <a:srgbClr val="000000"/>
                      </a:solidFill>
                      <a:prstDash val="solid"/>
                    </a:lnT>
                    <a:lnB w="6350">
                      <a:solidFill>
                        <a:srgbClr val="000000"/>
                      </a:solidFill>
                      <a:prstDash val="solid"/>
                    </a:lnB>
                  </a:tcPr>
                </a:tc>
                <a:tc>
                  <a:txBody>
                    <a:bodyPr/>
                    <a:lstStyle/>
                    <a:p>
                      <a:pPr marL="231775">
                        <a:lnSpc>
                          <a:spcPct val="100000"/>
                        </a:lnSpc>
                        <a:spcBef>
                          <a:spcPts val="240"/>
                        </a:spcBef>
                      </a:pPr>
                      <a:r>
                        <a:rPr sz="1100" spc="-50" dirty="0">
                          <a:latin typeface="BIZ UDPゴシック"/>
                          <a:cs typeface="BIZ UDPゴシック"/>
                        </a:rPr>
                        <a:t>年</a:t>
                      </a:r>
                      <a:endParaRPr sz="1100">
                        <a:latin typeface="BIZ UDPゴシック"/>
                        <a:cs typeface="BIZ UDPゴシック"/>
                      </a:endParaRPr>
                    </a:p>
                  </a:txBody>
                  <a:tcPr marL="0" marR="0" marT="27463" marB="0">
                    <a:lnT w="6350">
                      <a:solidFill>
                        <a:srgbClr val="000000"/>
                      </a:solidFill>
                      <a:prstDash val="solid"/>
                    </a:lnT>
                    <a:lnB w="6350">
                      <a:solidFill>
                        <a:srgbClr val="000000"/>
                      </a:solidFill>
                      <a:prstDash val="solid"/>
                    </a:lnB>
                  </a:tcPr>
                </a:tc>
                <a:tc>
                  <a:txBody>
                    <a:bodyPr/>
                    <a:lstStyle/>
                    <a:p>
                      <a:pPr marL="92710">
                        <a:lnSpc>
                          <a:spcPct val="100000"/>
                        </a:lnSpc>
                        <a:spcBef>
                          <a:spcPts val="240"/>
                        </a:spcBef>
                      </a:pPr>
                      <a:r>
                        <a:rPr sz="1100" spc="-50" dirty="0">
                          <a:latin typeface="BIZ UDPゴシック"/>
                          <a:cs typeface="BIZ UDPゴシック"/>
                        </a:rPr>
                        <a:t>月</a:t>
                      </a:r>
                      <a:endParaRPr sz="1100">
                        <a:latin typeface="BIZ UDPゴシック"/>
                        <a:cs typeface="BIZ UDPゴシック"/>
                      </a:endParaRPr>
                    </a:p>
                  </a:txBody>
                  <a:tcPr marL="0" marR="0" marT="27463" marB="0">
                    <a:lnT w="6350">
                      <a:solidFill>
                        <a:srgbClr val="000000"/>
                      </a:solidFill>
                      <a:prstDash val="solid"/>
                    </a:lnT>
                    <a:lnB w="6350">
                      <a:solidFill>
                        <a:srgbClr val="000000"/>
                      </a:solidFill>
                      <a:prstDash val="solid"/>
                    </a:lnB>
                  </a:tcPr>
                </a:tc>
                <a:tc>
                  <a:txBody>
                    <a:bodyPr/>
                    <a:lstStyle/>
                    <a:p>
                      <a:pPr marL="92075">
                        <a:lnSpc>
                          <a:spcPct val="100000"/>
                        </a:lnSpc>
                        <a:spcBef>
                          <a:spcPts val="240"/>
                        </a:spcBef>
                        <a:tabLst>
                          <a:tab pos="486409" algn="l"/>
                        </a:tabLst>
                      </a:pPr>
                      <a:r>
                        <a:rPr sz="1100" dirty="0">
                          <a:latin typeface="BIZ UDPゴシック"/>
                          <a:cs typeface="BIZ UDPゴシック"/>
                        </a:rPr>
                        <a:t>日</a:t>
                      </a:r>
                      <a:r>
                        <a:rPr sz="1100" spc="-50" dirty="0">
                          <a:latin typeface="BIZ UDPゴシック"/>
                          <a:cs typeface="BIZ UDPゴシック"/>
                        </a:rPr>
                        <a:t>(</a:t>
                      </a:r>
                      <a:r>
                        <a:rPr sz="1100" dirty="0">
                          <a:latin typeface="BIZ UDPゴシック"/>
                          <a:cs typeface="BIZ UDPゴシック"/>
                        </a:rPr>
                        <a:t>	</a:t>
                      </a:r>
                      <a:r>
                        <a:rPr sz="1100" spc="-50" dirty="0">
                          <a:latin typeface="BIZ UDPゴシック"/>
                          <a:cs typeface="BIZ UDPゴシック"/>
                        </a:rPr>
                        <a:t>)</a:t>
                      </a:r>
                      <a:endParaRPr sz="1100">
                        <a:latin typeface="BIZ UDPゴシック"/>
                        <a:cs typeface="BIZ UDPゴシック"/>
                      </a:endParaRPr>
                    </a:p>
                  </a:txBody>
                  <a:tcPr marL="0" marR="0" marT="27463" marB="0">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1361843">
                <a:tc gridSpan="6">
                  <a:txBody>
                    <a:bodyPr/>
                    <a:lstStyle/>
                    <a:p>
                      <a:pPr marL="68580">
                        <a:lnSpc>
                          <a:spcPct val="100000"/>
                        </a:lnSpc>
                        <a:spcBef>
                          <a:spcPts val="280"/>
                        </a:spcBef>
                      </a:pPr>
                      <a:r>
                        <a:rPr sz="1000" spc="-30" dirty="0">
                          <a:latin typeface="BIZ UDPゴシック"/>
                          <a:cs typeface="BIZ UDPゴシック"/>
                        </a:rPr>
                        <a:t>(１)グループで話し合って役割を決め、自分の役割に✓を入れましょう。</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30" dirty="0">
                          <a:latin typeface="BIZ UDPゴシック"/>
                          <a:cs typeface="BIZ UDPゴシック"/>
                        </a:rPr>
                        <a:t>リーダー</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25" dirty="0">
                          <a:latin typeface="BIZ UDPゴシック"/>
                          <a:cs typeface="BIZ UDPゴシック"/>
                        </a:rPr>
                        <a:t>写真係：伝承碑の候補となるもの及びその周辺の気になるもの等を撮影する。</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25" dirty="0">
                          <a:latin typeface="BIZ UDPゴシック"/>
                          <a:cs typeface="BIZ UDPゴシック"/>
                        </a:rPr>
                        <a:t>記録係：</a:t>
                      </a:r>
                      <a:r>
                        <a:rPr sz="1000" spc="-25" dirty="0">
                          <a:latin typeface="BIZ UDPゴシック" panose="020B0400000000000000" pitchFamily="50" charset="-128"/>
                          <a:ea typeface="BIZ UDPゴシック" panose="020B0400000000000000" pitchFamily="50" charset="-128"/>
                          <a:cs typeface="BIZ UDPゴシック"/>
                        </a:rPr>
                        <a:t>伝承碑の候補となるもの及びその周辺</a:t>
                      </a:r>
                      <a:r>
                        <a:rPr lang="ja-JP" altLang="en-US" sz="1000" spc="-25" dirty="0">
                          <a:latin typeface="BIZ UDPゴシック" panose="020B0400000000000000" pitchFamily="50" charset="-128"/>
                          <a:ea typeface="BIZ UDPゴシック" panose="020B0400000000000000" pitchFamily="50" charset="-128"/>
                          <a:cs typeface="BIZ UDPゴシック"/>
                        </a:rPr>
                        <a:t>の気になるもの</a:t>
                      </a:r>
                      <a:r>
                        <a:rPr sz="1000" spc="-25" dirty="0">
                          <a:latin typeface="BIZ UDPゴシック" panose="020B0400000000000000" pitchFamily="50" charset="-128"/>
                          <a:ea typeface="BIZ UDPゴシック" panose="020B0400000000000000" pitchFamily="50" charset="-128"/>
                          <a:cs typeface="BIZ UDPゴシック"/>
                        </a:rPr>
                        <a:t>等について記録する</a:t>
                      </a:r>
                      <a:r>
                        <a:rPr sz="1000" spc="-25" dirty="0">
                          <a:latin typeface="BIZ UDPゴシック"/>
                          <a:cs typeface="BIZ UDPゴシック"/>
                        </a:rPr>
                        <a:t>。</a:t>
                      </a:r>
                      <a:endParaRPr sz="1000" dirty="0">
                        <a:latin typeface="BIZ UDPゴシック"/>
                        <a:cs typeface="BIZ UDPゴシック"/>
                      </a:endParaRPr>
                    </a:p>
                    <a:p>
                      <a:pPr marL="313690" indent="-245110">
                        <a:lnSpc>
                          <a:spcPct val="100000"/>
                        </a:lnSpc>
                        <a:spcBef>
                          <a:spcPts val="540"/>
                        </a:spcBef>
                        <a:buChar char="□"/>
                        <a:tabLst>
                          <a:tab pos="313690" algn="l"/>
                        </a:tabLst>
                      </a:pPr>
                      <a:r>
                        <a:rPr sz="1000" spc="-25" dirty="0">
                          <a:latin typeface="BIZ UDPゴシック"/>
                          <a:cs typeface="BIZ UDPゴシック"/>
                        </a:rPr>
                        <a:t>地図係：地図をもとに調査するところへの道のりを把握する。</a:t>
                      </a:r>
                      <a:endParaRPr sz="1000" dirty="0">
                        <a:latin typeface="BIZ UDPゴシック"/>
                        <a:cs typeface="BIZ UDPゴシック"/>
                      </a:endParaRPr>
                    </a:p>
                    <a:p>
                      <a:pPr marL="313690" indent="-245110">
                        <a:lnSpc>
                          <a:spcPct val="100000"/>
                        </a:lnSpc>
                        <a:spcBef>
                          <a:spcPts val="545"/>
                        </a:spcBef>
                        <a:buChar char="□"/>
                        <a:tabLst>
                          <a:tab pos="313690" algn="l"/>
                        </a:tabLst>
                      </a:pPr>
                      <a:r>
                        <a:rPr sz="1000" spc="-20" dirty="0">
                          <a:latin typeface="BIZ UDPゴシック"/>
                          <a:cs typeface="BIZ UDPゴシック"/>
                        </a:rPr>
                        <a:t>安全確認係：グループのメンバーへの安全を呼びかける。(危険なところへ行かない、交通マナーを守るな</a:t>
                      </a:r>
                      <a:r>
                        <a:rPr sz="1000" spc="-30" dirty="0">
                          <a:latin typeface="BIZ UDPゴシック"/>
                          <a:cs typeface="BIZ UDPゴシック"/>
                        </a:rPr>
                        <a:t>ど)</a:t>
                      </a:r>
                      <a:endParaRPr sz="10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r h="4742506">
                <a:tc gridSpan="6">
                  <a:txBody>
                    <a:bodyPr/>
                    <a:lstStyle/>
                    <a:p>
                      <a:pPr marL="68580">
                        <a:lnSpc>
                          <a:spcPct val="100000"/>
                        </a:lnSpc>
                        <a:spcBef>
                          <a:spcPts val="270"/>
                        </a:spcBef>
                      </a:pPr>
                      <a:r>
                        <a:rPr sz="1000" spc="-25" dirty="0">
                          <a:latin typeface="BIZ UDPゴシック"/>
                          <a:cs typeface="BIZ UDPゴシック"/>
                        </a:rPr>
                        <a:t>(２)グループで担当する地域の地図を下の欄に貼り付け、下記を図示します。</a:t>
                      </a:r>
                      <a:endParaRPr sz="1000" dirty="0">
                        <a:latin typeface="BIZ UDPゴシック"/>
                        <a:cs typeface="BIZ UDPゴシック"/>
                      </a:endParaRPr>
                    </a:p>
                    <a:p>
                      <a:pPr marL="68580">
                        <a:lnSpc>
                          <a:spcPct val="100000"/>
                        </a:lnSpc>
                        <a:spcBef>
                          <a:spcPts val="540"/>
                        </a:spcBef>
                      </a:pPr>
                      <a:r>
                        <a:rPr sz="1000" spc="-20" dirty="0">
                          <a:latin typeface="BIZ UDPゴシック"/>
                          <a:cs typeface="BIZ UDPゴシック"/>
                        </a:rPr>
                        <a:t>①  伝承碑の候補</a:t>
                      </a:r>
                      <a:endParaRPr sz="1000" dirty="0">
                        <a:latin typeface="BIZ UDPゴシック"/>
                        <a:cs typeface="BIZ UDPゴシック"/>
                      </a:endParaRPr>
                    </a:p>
                    <a:p>
                      <a:pPr marL="69215">
                        <a:lnSpc>
                          <a:spcPct val="100000"/>
                        </a:lnSpc>
                        <a:spcBef>
                          <a:spcPts val="540"/>
                        </a:spcBef>
                      </a:pPr>
                      <a:r>
                        <a:rPr sz="1000" spc="-25" dirty="0">
                          <a:latin typeface="BIZ UDPゴシック"/>
                          <a:cs typeface="BIZ UDPゴシック"/>
                        </a:rPr>
                        <a:t>② ①</a:t>
                      </a:r>
                      <a:r>
                        <a:rPr sz="1000" spc="-25" dirty="0">
                          <a:latin typeface="BIZ UDPゴシック" panose="020B0400000000000000" pitchFamily="50" charset="-128"/>
                          <a:ea typeface="BIZ UDPゴシック" panose="020B0400000000000000" pitchFamily="50" charset="-128"/>
                          <a:cs typeface="BIZ UDPゴシック"/>
                        </a:rPr>
                        <a:t>で記入した箇所を</a:t>
                      </a:r>
                      <a:r>
                        <a:rPr lang="ja-JP" altLang="en-US" sz="1000" spc="-25" dirty="0">
                          <a:latin typeface="BIZ UDPゴシック" panose="020B0400000000000000" pitchFamily="50" charset="-128"/>
                          <a:ea typeface="BIZ UDPゴシック" panose="020B0400000000000000" pitchFamily="50" charset="-128"/>
                          <a:cs typeface="BIZ UDPゴシック"/>
                        </a:rPr>
                        <a:t>現地調査</a:t>
                      </a:r>
                      <a:r>
                        <a:rPr sz="1000" spc="-25" dirty="0">
                          <a:latin typeface="BIZ UDPゴシック" panose="020B0400000000000000" pitchFamily="50" charset="-128"/>
                          <a:ea typeface="BIZ UDPゴシック" panose="020B0400000000000000" pitchFamily="50" charset="-128"/>
                          <a:cs typeface="BIZ UDPゴシック"/>
                        </a:rPr>
                        <a:t>当日に回る順番・ルートを書き込みましょう</a:t>
                      </a:r>
                      <a:r>
                        <a:rPr sz="1000" spc="-25" dirty="0">
                          <a:latin typeface="BIZ UDPゴシック"/>
                          <a:cs typeface="BIZ UDPゴシック"/>
                        </a:rPr>
                        <a:t>。</a:t>
                      </a:r>
                      <a:endParaRPr sz="1000" dirty="0">
                        <a:latin typeface="BIZ UDPゴシック"/>
                        <a:cs typeface="BIZ UDPゴシック"/>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marL="53340" algn="ctr">
                        <a:lnSpc>
                          <a:spcPct val="100000"/>
                        </a:lnSpc>
                        <a:spcBef>
                          <a:spcPts val="5"/>
                        </a:spcBef>
                      </a:pPr>
                      <a:r>
                        <a:rPr sz="1000" spc="-20" dirty="0">
                          <a:latin typeface="游明朝"/>
                          <a:cs typeface="游明朝"/>
                        </a:rPr>
                        <a:t>地図貼付欄</a:t>
                      </a:r>
                      <a:endParaRPr sz="1000" dirty="0">
                        <a:latin typeface="游明朝"/>
                        <a:cs typeface="游明朝"/>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3"/>
                  </a:ext>
                </a:extLst>
              </a:tr>
              <a:tr h="829038">
                <a:tc gridSpan="6">
                  <a:txBody>
                    <a:bodyPr/>
                    <a:lstStyle/>
                    <a:p>
                      <a:pPr marL="68580">
                        <a:lnSpc>
                          <a:spcPct val="100000"/>
                        </a:lnSpc>
                        <a:spcBef>
                          <a:spcPts val="270"/>
                        </a:spcBef>
                      </a:pPr>
                      <a:r>
                        <a:rPr sz="1000" spc="-15" dirty="0">
                          <a:latin typeface="BIZ UDPゴシック"/>
                          <a:cs typeface="BIZ UDPゴシック"/>
                        </a:rPr>
                        <a:t>(３)持ち物</a:t>
                      </a:r>
                      <a:endParaRPr sz="1000" dirty="0">
                        <a:latin typeface="BIZ UDPゴシック"/>
                        <a:cs typeface="BIZ UDPゴシック"/>
                      </a:endParaRPr>
                    </a:p>
                    <a:p>
                      <a:pPr marL="68580">
                        <a:lnSpc>
                          <a:spcPct val="100000"/>
                        </a:lnSpc>
                        <a:spcBef>
                          <a:spcPts val="540"/>
                        </a:spcBef>
                      </a:pPr>
                      <a:r>
                        <a:rPr sz="1000" spc="-20" dirty="0">
                          <a:latin typeface="BIZ UDPゴシック"/>
                          <a:cs typeface="BIZ UDPゴシック"/>
                        </a:rPr>
                        <a:t>□筆記用具  □帽子(夏季に行う場合)  □防寒着(冬季に行う場合)  □タオル  □飲み物</a:t>
                      </a:r>
                      <a:endParaRPr sz="1000" dirty="0">
                        <a:latin typeface="BIZ UDPゴシック"/>
                        <a:cs typeface="BIZ UDPゴシック"/>
                      </a:endParaRPr>
                    </a:p>
                    <a:p>
                      <a:pPr marL="68580">
                        <a:lnSpc>
                          <a:spcPct val="100000"/>
                        </a:lnSpc>
                        <a:spcBef>
                          <a:spcPts val="540"/>
                        </a:spcBef>
                      </a:pPr>
                      <a:r>
                        <a:rPr sz="1000" spc="-20" dirty="0">
                          <a:latin typeface="BIZ UDPゴシック"/>
                          <a:cs typeface="BIZ UDPゴシック"/>
                        </a:rPr>
                        <a:t>□自然災害伝承碑調査マニュアル(本紙)  □記録用紙</a:t>
                      </a:r>
                      <a:endParaRPr sz="1000" dirty="0">
                        <a:latin typeface="BIZ UDPゴシック"/>
                        <a:cs typeface="BIZ UDPゴシック"/>
                      </a:endParaRPr>
                    </a:p>
                    <a:p>
                      <a:pPr marL="68580">
                        <a:lnSpc>
                          <a:spcPct val="100000"/>
                        </a:lnSpc>
                        <a:spcBef>
                          <a:spcPts val="540"/>
                        </a:spcBef>
                      </a:pPr>
                      <a:r>
                        <a:rPr sz="1000" spc="-20" dirty="0">
                          <a:latin typeface="BIZ UDPゴシック"/>
                          <a:cs typeface="BIZ UDPゴシック"/>
                        </a:rPr>
                        <a:t>□カメラ(写真係)  □巻き尺(記録係)</a:t>
                      </a:r>
                      <a:endParaRPr sz="10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4"/>
                  </a:ext>
                </a:extLst>
              </a:tr>
              <a:tr h="1035010">
                <a:tc gridSpan="6">
                  <a:txBody>
                    <a:bodyPr/>
                    <a:lstStyle/>
                    <a:p>
                      <a:pPr marL="68580">
                        <a:lnSpc>
                          <a:spcPct val="100000"/>
                        </a:lnSpc>
                        <a:spcBef>
                          <a:spcPts val="270"/>
                        </a:spcBef>
                      </a:pPr>
                      <a:r>
                        <a:rPr sz="1000" spc="-20" dirty="0">
                          <a:latin typeface="BIZ UDPゴシック"/>
                          <a:cs typeface="BIZ UDPゴシック"/>
                        </a:rPr>
                        <a:t>(４)その他・備考</a:t>
                      </a:r>
                      <a:endParaRPr sz="1000" dirty="0">
                        <a:latin typeface="BIZ UDPゴシック"/>
                        <a:cs typeface="BIZ UDPゴシック"/>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bl>
          </a:graphicData>
        </a:graphic>
      </p:graphicFrame>
      <p:sp>
        <p:nvSpPr>
          <p:cNvPr id="17" name="object 3">
            <a:extLst>
              <a:ext uri="{FF2B5EF4-FFF2-40B4-BE49-F238E27FC236}">
                <a16:creationId xmlns:a16="http://schemas.microsoft.com/office/drawing/2014/main" id="{D49B65F2-4D41-75FB-F46A-957B8150D65A}"/>
              </a:ext>
            </a:extLst>
          </p:cNvPr>
          <p:cNvSpPr/>
          <p:nvPr/>
        </p:nvSpPr>
        <p:spPr>
          <a:xfrm>
            <a:off x="1322363" y="3836504"/>
            <a:ext cx="5401994" cy="3774116"/>
          </a:xfrm>
          <a:custGeom>
            <a:avLst/>
            <a:gdLst/>
            <a:ahLst/>
            <a:cxnLst/>
            <a:rect l="l" t="t" r="r" b="b"/>
            <a:pathLst>
              <a:path w="6015990" h="3969384">
                <a:moveTo>
                  <a:pt x="0" y="0"/>
                </a:moveTo>
                <a:lnTo>
                  <a:pt x="6015989" y="0"/>
                </a:lnTo>
                <a:lnTo>
                  <a:pt x="6015989" y="3969385"/>
                </a:lnTo>
                <a:lnTo>
                  <a:pt x="0" y="3969385"/>
                </a:lnTo>
                <a:lnTo>
                  <a:pt x="0" y="0"/>
                </a:lnTo>
                <a:close/>
              </a:path>
            </a:pathLst>
          </a:custGeom>
          <a:ln w="38100">
            <a:solidFill>
              <a:srgbClr val="D1D1D1"/>
            </a:solidFill>
            <a:prstDash val="sysDash"/>
          </a:ln>
        </p:spPr>
        <p:txBody>
          <a:bodyPr wrap="square" lIns="0" tIns="0" rIns="0" bIns="0" rtlCol="0"/>
          <a:lstStyle/>
          <a:p>
            <a:endParaRPr/>
          </a:p>
        </p:txBody>
      </p:sp>
      <p:sp>
        <p:nvSpPr>
          <p:cNvPr id="18" name="テキスト ボックス 17">
            <a:extLst>
              <a:ext uri="{FF2B5EF4-FFF2-40B4-BE49-F238E27FC236}">
                <a16:creationId xmlns:a16="http://schemas.microsoft.com/office/drawing/2014/main" id="{E5EDCB59-7E63-28BF-71B8-6B46E58DDBA5}"/>
              </a:ext>
            </a:extLst>
          </p:cNvPr>
          <p:cNvSpPr txBox="1"/>
          <p:nvPr/>
        </p:nvSpPr>
        <p:spPr>
          <a:xfrm>
            <a:off x="1205989" y="1231884"/>
            <a:ext cx="521724" cy="307777"/>
          </a:xfrm>
          <a:prstGeom prst="rect">
            <a:avLst/>
          </a:prstGeom>
          <a:noFill/>
          <a:ln>
            <a:noFill/>
          </a:ln>
        </p:spPr>
        <p:txBody>
          <a:bodyPr wrap="square" rtlCol="0">
            <a:spAutoFit/>
          </a:bodyPr>
          <a:lstStyle/>
          <a:p>
            <a:r>
              <a:rPr kumimoji="1" lang="en-US" altLang="ja-JP" sz="1400" dirty="0">
                <a:solidFill>
                  <a:srgbClr val="FF0000"/>
                </a:solidFill>
              </a:rPr>
              <a:t>1</a:t>
            </a:r>
            <a:endParaRPr kumimoji="1" lang="ja-JP" altLang="en-US" sz="1400" dirty="0">
              <a:solidFill>
                <a:srgbClr val="FF0000"/>
              </a:solidFill>
            </a:endParaRPr>
          </a:p>
        </p:txBody>
      </p:sp>
      <p:sp>
        <p:nvSpPr>
          <p:cNvPr id="19" name="テキスト ボックス 18">
            <a:extLst>
              <a:ext uri="{FF2B5EF4-FFF2-40B4-BE49-F238E27FC236}">
                <a16:creationId xmlns:a16="http://schemas.microsoft.com/office/drawing/2014/main" id="{79CA4186-1C03-91AF-1AEA-59077A9B5594}"/>
              </a:ext>
            </a:extLst>
          </p:cNvPr>
          <p:cNvSpPr txBox="1"/>
          <p:nvPr/>
        </p:nvSpPr>
        <p:spPr>
          <a:xfrm>
            <a:off x="2427348" y="1263230"/>
            <a:ext cx="1769478" cy="230832"/>
          </a:xfrm>
          <a:prstGeom prst="rect">
            <a:avLst/>
          </a:prstGeom>
          <a:noFill/>
          <a:ln>
            <a:noFill/>
          </a:ln>
        </p:spPr>
        <p:txBody>
          <a:bodyPr wrap="square" rtlCol="0">
            <a:spAutoFit/>
          </a:bodyPr>
          <a:lstStyle/>
          <a:p>
            <a:r>
              <a:rPr kumimoji="1" lang="ja-JP" altLang="en-US" sz="900" dirty="0">
                <a:solidFill>
                  <a:srgbClr val="FF0000"/>
                </a:solidFill>
                <a:latin typeface="BIZ UDPゴシック" panose="020B0400000000000000" pitchFamily="50" charset="-128"/>
                <a:ea typeface="BIZ UDPゴシック" panose="020B0400000000000000" pitchFamily="50" charset="-128"/>
              </a:rPr>
              <a:t>佐々木、鈴木、山田、加藤、木下</a:t>
            </a:r>
          </a:p>
        </p:txBody>
      </p:sp>
      <p:sp>
        <p:nvSpPr>
          <p:cNvPr id="20" name="テキスト ボックス 19">
            <a:extLst>
              <a:ext uri="{FF2B5EF4-FFF2-40B4-BE49-F238E27FC236}">
                <a16:creationId xmlns:a16="http://schemas.microsoft.com/office/drawing/2014/main" id="{87A7743F-2C79-8BFC-62F9-ADD8EF4E3638}"/>
              </a:ext>
            </a:extLst>
          </p:cNvPr>
          <p:cNvSpPr txBox="1"/>
          <p:nvPr/>
        </p:nvSpPr>
        <p:spPr>
          <a:xfrm>
            <a:off x="4986997" y="1477266"/>
            <a:ext cx="1769478" cy="230832"/>
          </a:xfrm>
          <a:prstGeom prst="rect">
            <a:avLst/>
          </a:prstGeom>
          <a:noFill/>
          <a:ln>
            <a:noFill/>
          </a:ln>
        </p:spPr>
        <p:txBody>
          <a:bodyPr wrap="square" rtlCol="0">
            <a:spAutoFit/>
          </a:bodyPr>
          <a:lstStyle/>
          <a:p>
            <a:r>
              <a:rPr kumimoji="1" lang="en-US" altLang="ja-JP" sz="900" dirty="0">
                <a:solidFill>
                  <a:srgbClr val="FF0000"/>
                </a:solidFill>
                <a:latin typeface="BIZ UDPゴシック" panose="020B0400000000000000" pitchFamily="50" charset="-128"/>
                <a:ea typeface="BIZ UDPゴシック" panose="020B0400000000000000" pitchFamily="50" charset="-128"/>
              </a:rPr>
              <a:t>XXXX</a:t>
            </a:r>
            <a:r>
              <a:rPr kumimoji="1" lang="ja-JP" altLang="en-US" sz="900" dirty="0">
                <a:solidFill>
                  <a:srgbClr val="FF0000"/>
                </a:solidFill>
                <a:latin typeface="BIZ UDPゴシック" panose="020B0400000000000000" pitchFamily="50" charset="-128"/>
                <a:ea typeface="BIZ UDPゴシック" panose="020B0400000000000000" pitchFamily="50" charset="-128"/>
              </a:rPr>
              <a:t>　　</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　　　</a:t>
            </a:r>
            <a:r>
              <a:rPr kumimoji="1" lang="en-US" altLang="ja-JP" sz="900" dirty="0">
                <a:solidFill>
                  <a:srgbClr val="FF0000"/>
                </a:solidFill>
                <a:latin typeface="BIZ UDPゴシック" panose="020B0400000000000000" pitchFamily="50" charset="-128"/>
                <a:ea typeface="BIZ UDPゴシック" panose="020B0400000000000000" pitchFamily="50" charset="-128"/>
              </a:rPr>
              <a:t>X</a:t>
            </a:r>
            <a:r>
              <a:rPr kumimoji="1" lang="ja-JP" altLang="en-US" sz="900" dirty="0">
                <a:solidFill>
                  <a:srgbClr val="FF0000"/>
                </a:solidFill>
                <a:latin typeface="BIZ UDPゴシック" panose="020B0400000000000000" pitchFamily="50" charset="-128"/>
                <a:ea typeface="BIZ UDPゴシック" panose="020B0400000000000000" pitchFamily="50" charset="-128"/>
              </a:rPr>
              <a:t>　　　月</a:t>
            </a:r>
          </a:p>
        </p:txBody>
      </p:sp>
      <p:sp>
        <p:nvSpPr>
          <p:cNvPr id="21" name="テキスト ボックス 20">
            <a:extLst>
              <a:ext uri="{FF2B5EF4-FFF2-40B4-BE49-F238E27FC236}">
                <a16:creationId xmlns:a16="http://schemas.microsoft.com/office/drawing/2014/main" id="{E16B3C50-DE37-54F9-54EE-08E0142364A4}"/>
              </a:ext>
            </a:extLst>
          </p:cNvPr>
          <p:cNvSpPr txBox="1"/>
          <p:nvPr/>
        </p:nvSpPr>
        <p:spPr>
          <a:xfrm>
            <a:off x="1580127" y="7893050"/>
            <a:ext cx="521724" cy="369332"/>
          </a:xfrm>
          <a:prstGeom prst="rect">
            <a:avLst/>
          </a:prstGeom>
          <a:noFill/>
          <a:ln>
            <a:noFill/>
          </a:ln>
        </p:spPr>
        <p:txBody>
          <a:bodyPr wrap="square" rtlCol="0">
            <a:spAutoFit/>
          </a:bodyPr>
          <a:lstStyle/>
          <a:p>
            <a:r>
              <a:rPr kumimoji="1" lang="ja-JP" altLang="en-US" dirty="0">
                <a:solidFill>
                  <a:srgbClr val="FF0000"/>
                </a:solidFill>
              </a:rPr>
              <a:t>✓</a:t>
            </a:r>
          </a:p>
        </p:txBody>
      </p:sp>
      <p:sp>
        <p:nvSpPr>
          <p:cNvPr id="22" name="テキスト ボックス 21">
            <a:extLst>
              <a:ext uri="{FF2B5EF4-FFF2-40B4-BE49-F238E27FC236}">
                <a16:creationId xmlns:a16="http://schemas.microsoft.com/office/drawing/2014/main" id="{7B085081-DEE3-0EFD-D8E0-B7C3EC8FC19B}"/>
              </a:ext>
            </a:extLst>
          </p:cNvPr>
          <p:cNvSpPr txBox="1"/>
          <p:nvPr/>
        </p:nvSpPr>
        <p:spPr>
          <a:xfrm>
            <a:off x="4545728" y="7907798"/>
            <a:ext cx="521724" cy="369332"/>
          </a:xfrm>
          <a:prstGeom prst="rect">
            <a:avLst/>
          </a:prstGeom>
          <a:noFill/>
          <a:ln>
            <a:noFill/>
          </a:ln>
        </p:spPr>
        <p:txBody>
          <a:bodyPr wrap="square" rtlCol="0">
            <a:spAutoFit/>
          </a:bodyPr>
          <a:lstStyle/>
          <a:p>
            <a:r>
              <a:rPr kumimoji="1" lang="ja-JP" altLang="en-US" dirty="0">
                <a:solidFill>
                  <a:srgbClr val="FF0000"/>
                </a:solidFill>
              </a:rPr>
              <a:t>✓</a:t>
            </a:r>
          </a:p>
        </p:txBody>
      </p:sp>
      <p:sp>
        <p:nvSpPr>
          <p:cNvPr id="23" name="テキスト ボックス 22">
            <a:extLst>
              <a:ext uri="{FF2B5EF4-FFF2-40B4-BE49-F238E27FC236}">
                <a16:creationId xmlns:a16="http://schemas.microsoft.com/office/drawing/2014/main" id="{C0CA2CB4-AB3D-2201-F315-9CE99FFA59C2}"/>
              </a:ext>
            </a:extLst>
          </p:cNvPr>
          <p:cNvSpPr txBox="1"/>
          <p:nvPr/>
        </p:nvSpPr>
        <p:spPr>
          <a:xfrm>
            <a:off x="5096948" y="7907798"/>
            <a:ext cx="521724" cy="369332"/>
          </a:xfrm>
          <a:prstGeom prst="rect">
            <a:avLst/>
          </a:prstGeom>
          <a:noFill/>
          <a:ln>
            <a:noFill/>
          </a:ln>
        </p:spPr>
        <p:txBody>
          <a:bodyPr wrap="square" rtlCol="0">
            <a:spAutoFit/>
          </a:bodyPr>
          <a:lstStyle/>
          <a:p>
            <a:r>
              <a:rPr kumimoji="1" lang="ja-JP" altLang="en-US" dirty="0">
                <a:solidFill>
                  <a:srgbClr val="FF0000"/>
                </a:solidFill>
              </a:rPr>
              <a:t>✓</a:t>
            </a:r>
          </a:p>
        </p:txBody>
      </p:sp>
      <p:sp>
        <p:nvSpPr>
          <p:cNvPr id="24" name="テキスト ボックス 23">
            <a:extLst>
              <a:ext uri="{FF2B5EF4-FFF2-40B4-BE49-F238E27FC236}">
                <a16:creationId xmlns:a16="http://schemas.microsoft.com/office/drawing/2014/main" id="{BFA5D353-2C5B-4977-8405-907700F5DB09}"/>
              </a:ext>
            </a:extLst>
          </p:cNvPr>
          <p:cNvSpPr txBox="1"/>
          <p:nvPr/>
        </p:nvSpPr>
        <p:spPr>
          <a:xfrm>
            <a:off x="3119627" y="8109982"/>
            <a:ext cx="521724" cy="369332"/>
          </a:xfrm>
          <a:prstGeom prst="rect">
            <a:avLst/>
          </a:prstGeom>
          <a:noFill/>
          <a:ln>
            <a:noFill/>
          </a:ln>
        </p:spPr>
        <p:txBody>
          <a:bodyPr wrap="square" rtlCol="0">
            <a:spAutoFit/>
          </a:bodyPr>
          <a:lstStyle/>
          <a:p>
            <a:r>
              <a:rPr kumimoji="1" lang="ja-JP" altLang="en-US" dirty="0">
                <a:solidFill>
                  <a:srgbClr val="FF0000"/>
                </a:solidFill>
              </a:rPr>
              <a:t>✓</a:t>
            </a:r>
          </a:p>
        </p:txBody>
      </p:sp>
    </p:spTree>
    <p:extLst>
      <p:ext uri="{BB962C8B-B14F-4D97-AF65-F5344CB8AC3E}">
        <p14:creationId xmlns:p14="http://schemas.microsoft.com/office/powerpoint/2010/main" val="903415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AE6FF-EA72-3364-D35C-0DD8487EB81A}"/>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CC2EE3C7-E9E5-4F1A-F920-AA720503E94E}"/>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713DEB34-FEAD-FF53-E9BF-C698E82628AE}"/>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5</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BBFF9260-B424-0AAA-F59D-0ED4E285D8BA}"/>
              </a:ext>
            </a:extLst>
          </p:cNvPr>
          <p:cNvSpPr/>
          <p:nvPr/>
        </p:nvSpPr>
        <p:spPr>
          <a:xfrm>
            <a:off x="1054550" y="590313"/>
            <a:ext cx="4372856"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アポイントメントの取り方とポイント</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64C08928-7A37-52E4-0A85-E85D484160A8}"/>
              </a:ext>
            </a:extLst>
          </p:cNvPr>
          <p:cNvSpPr/>
          <p:nvPr/>
        </p:nvSpPr>
        <p:spPr>
          <a:xfrm>
            <a:off x="1054550" y="1022933"/>
            <a:ext cx="902811" cy="306879"/>
          </a:xfrm>
          <a:prstGeom prst="rect">
            <a:avLst/>
          </a:prstGeom>
          <a:solidFill>
            <a:schemeClr val="bg1">
              <a:lumMod val="85000"/>
            </a:schemeClr>
          </a:solid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依頼方法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D342EBAD-ABD8-A5B5-7A90-8BEA5B6F5CDC}"/>
              </a:ext>
            </a:extLst>
          </p:cNvPr>
          <p:cNvSpPr txBox="1"/>
          <p:nvPr/>
        </p:nvSpPr>
        <p:spPr>
          <a:xfrm>
            <a:off x="1235806" y="1365830"/>
            <a:ext cx="5725465" cy="426848"/>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依頼は基本的にメールまたは電話で行います。以下の構成を意識して、必要な情報を過不足なく伝えましょう。</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7D94EDAA-06FB-8446-A17E-33D4E99F25BB}"/>
              </a:ext>
            </a:extLst>
          </p:cNvPr>
          <p:cNvSpPr txBox="1"/>
          <p:nvPr/>
        </p:nvSpPr>
        <p:spPr>
          <a:xfrm>
            <a:off x="1103074" y="2820380"/>
            <a:ext cx="5891869" cy="3658502"/>
          </a:xfrm>
          <a:prstGeom prst="rect">
            <a:avLst/>
          </a:prstGeom>
          <a:noFill/>
        </p:spPr>
        <p:txBody>
          <a:bodyPr wrap="square" rtlCol="0">
            <a:spAutoFit/>
          </a:bodyPr>
          <a:lstStyle/>
          <a:p>
            <a:pPr marL="171450" indent="-171450">
              <a:lnSpc>
                <a:spcPts val="1400"/>
              </a:lnSpc>
              <a:buFont typeface="Arial" panose="020B0604020202020204" pitchFamily="34" charset="0"/>
              <a:buChar char="•"/>
            </a:pPr>
            <a:r>
              <a:rPr kumimoji="1" lang="ja-JP" altLang="en-US" sz="1100" dirty="0">
                <a:latin typeface="BIZ UDPゴシック" panose="020B0400000000000000" pitchFamily="50" charset="-128"/>
                <a:ea typeface="BIZ UDPゴシック" panose="020B0400000000000000" pitchFamily="50" charset="-128"/>
              </a:rPr>
              <a:t>件名</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「インタビューのお願い（○○高校・氏名）」など、一目で用件がわかるようにします。</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endParaRPr kumimoji="1" lang="ja-JP" altLang="en-US" sz="1100" dirty="0">
              <a:latin typeface="BIZ UDPゴシック" panose="020B0400000000000000" pitchFamily="50" charset="-128"/>
              <a:ea typeface="BIZ UDPゴシック" panose="020B0400000000000000" pitchFamily="50" charset="-128"/>
            </a:endParaRPr>
          </a:p>
          <a:p>
            <a:pPr marL="171450" indent="-171450">
              <a:lnSpc>
                <a:spcPts val="1400"/>
              </a:lnSpc>
              <a:buFont typeface="Arial" panose="020B0604020202020204" pitchFamily="34" charset="0"/>
              <a:buChar char="•"/>
            </a:pPr>
            <a:r>
              <a:rPr kumimoji="1" lang="ja-JP" altLang="en-US" sz="1100" dirty="0">
                <a:latin typeface="BIZ UDPゴシック" panose="020B0400000000000000" pitchFamily="50" charset="-128"/>
                <a:ea typeface="BIZ UDPゴシック" panose="020B0400000000000000" pitchFamily="50" charset="-128"/>
              </a:rPr>
              <a:t>挨拶と自己紹介</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学校名、学年、氏名をしっかりと名乗ります。</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endParaRPr kumimoji="1" lang="ja-JP" altLang="en-US" sz="1100" dirty="0">
              <a:latin typeface="BIZ UDPゴシック" panose="020B0400000000000000" pitchFamily="50" charset="-128"/>
              <a:ea typeface="BIZ UDPゴシック" panose="020B0400000000000000" pitchFamily="50" charset="-128"/>
            </a:endParaRPr>
          </a:p>
          <a:p>
            <a:pPr marL="171450" indent="-171450">
              <a:lnSpc>
                <a:spcPts val="1400"/>
              </a:lnSpc>
              <a:buFont typeface="Arial" panose="020B0604020202020204" pitchFamily="34" charset="0"/>
              <a:buChar char="•"/>
            </a:pPr>
            <a:r>
              <a:rPr kumimoji="1" lang="ja-JP" altLang="en-US" sz="1100" dirty="0">
                <a:latin typeface="BIZ UDPゴシック" panose="020B0400000000000000" pitchFamily="50" charset="-128"/>
                <a:ea typeface="BIZ UDPゴシック" panose="020B0400000000000000" pitchFamily="50" charset="-128"/>
              </a:rPr>
              <a:t>目的と理由</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現在取り組んでいる探究テーマと、「なぜその専門家にお話を伺いたいのか」を伝えます。　　</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相手のご専門や活動が、自分のテーマの解決にどうつながるのかを具体的に書きましょう。</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endParaRPr kumimoji="1" lang="ja-JP" altLang="en-US" sz="1100" dirty="0">
              <a:latin typeface="BIZ UDPゴシック" panose="020B0400000000000000" pitchFamily="50" charset="-128"/>
              <a:ea typeface="BIZ UDPゴシック" panose="020B0400000000000000" pitchFamily="50" charset="-128"/>
            </a:endParaRPr>
          </a:p>
          <a:p>
            <a:pPr marL="171450" indent="-171450">
              <a:lnSpc>
                <a:spcPts val="1400"/>
              </a:lnSpc>
              <a:buFont typeface="Arial" panose="020B0604020202020204" pitchFamily="34" charset="0"/>
              <a:buChar char="•"/>
            </a:pPr>
            <a:r>
              <a:rPr kumimoji="1" lang="ja-JP" altLang="en-US" sz="1100" dirty="0">
                <a:latin typeface="BIZ UDPゴシック" panose="020B0400000000000000" pitchFamily="50" charset="-128"/>
                <a:ea typeface="BIZ UDPゴシック" panose="020B0400000000000000" pitchFamily="50" charset="-128"/>
              </a:rPr>
              <a:t>お願いと実施条件</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インタビューの希望時間（</a:t>
            </a:r>
            <a:r>
              <a:rPr kumimoji="1" lang="en-US" altLang="ja-JP" sz="1100" dirty="0">
                <a:latin typeface="BIZ UDPゴシック" panose="020B0400000000000000" pitchFamily="50" charset="-128"/>
                <a:ea typeface="BIZ UDPゴシック" panose="020B0400000000000000" pitchFamily="50" charset="-128"/>
              </a:rPr>
              <a:t>15〜30</a:t>
            </a:r>
            <a:r>
              <a:rPr kumimoji="1" lang="ja-JP" altLang="en-US" sz="1100" dirty="0">
                <a:latin typeface="BIZ UDPゴシック" panose="020B0400000000000000" pitchFamily="50" charset="-128"/>
                <a:ea typeface="BIZ UDPゴシック" panose="020B0400000000000000" pitchFamily="50" charset="-128"/>
              </a:rPr>
              <a:t>分程度が目安）や、実施方法（対面かオンラインか）を明記</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します。</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endParaRPr kumimoji="1" lang="ja-JP" altLang="en-US" sz="1100" dirty="0">
              <a:latin typeface="BIZ UDPゴシック" panose="020B0400000000000000" pitchFamily="50" charset="-128"/>
              <a:ea typeface="BIZ UDPゴシック" panose="020B0400000000000000" pitchFamily="50" charset="-128"/>
            </a:endParaRPr>
          </a:p>
          <a:p>
            <a:pPr marL="171450" indent="-171450">
              <a:lnSpc>
                <a:spcPts val="1400"/>
              </a:lnSpc>
              <a:buFont typeface="Arial" panose="020B0604020202020204" pitchFamily="34" charset="0"/>
              <a:buChar char="•"/>
            </a:pPr>
            <a:r>
              <a:rPr kumimoji="1" lang="ja-JP" altLang="en-US" sz="1100" dirty="0">
                <a:latin typeface="BIZ UDPゴシック" panose="020B0400000000000000" pitchFamily="50" charset="-128"/>
                <a:ea typeface="BIZ UDPゴシック" panose="020B0400000000000000" pitchFamily="50" charset="-128"/>
              </a:rPr>
              <a:t>日程の候補</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自分が対応可能な日時を複数提示し、相手が選びやすいように配慮します。</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endParaRPr kumimoji="1" lang="ja-JP" altLang="en-US" sz="1100" dirty="0">
              <a:latin typeface="BIZ UDPゴシック" panose="020B0400000000000000" pitchFamily="50" charset="-128"/>
              <a:ea typeface="BIZ UDPゴシック" panose="020B0400000000000000" pitchFamily="50" charset="-128"/>
            </a:endParaRPr>
          </a:p>
          <a:p>
            <a:pPr marL="171450" indent="-171450">
              <a:lnSpc>
                <a:spcPts val="1400"/>
              </a:lnSpc>
              <a:buFont typeface="Arial" panose="020B0604020202020204" pitchFamily="34" charset="0"/>
              <a:buChar char="•"/>
            </a:pPr>
            <a:r>
              <a:rPr kumimoji="1" lang="ja-JP" altLang="en-US" sz="1100" dirty="0">
                <a:latin typeface="BIZ UDPゴシック" panose="020B0400000000000000" pitchFamily="50" charset="-128"/>
                <a:ea typeface="BIZ UDPゴシック" panose="020B0400000000000000" pitchFamily="50" charset="-128"/>
              </a:rPr>
              <a:t>情報の取り扱い</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聞き取った内容をどのように使うか（文化祭での発表予定や、後日まとめた原稿の確認をお</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願いすることなど）を記載しておくと相手も安心です。</a:t>
            </a:r>
          </a:p>
        </p:txBody>
      </p:sp>
      <p:sp>
        <p:nvSpPr>
          <p:cNvPr id="2" name="タイトル 1">
            <a:extLst>
              <a:ext uri="{FF2B5EF4-FFF2-40B4-BE49-F238E27FC236}">
                <a16:creationId xmlns:a16="http://schemas.microsoft.com/office/drawing/2014/main" id="{7BE51E40-3C80-370E-862F-950C5699488A}"/>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sp>
        <p:nvSpPr>
          <p:cNvPr id="8" name="テキスト ボックス 7">
            <a:extLst>
              <a:ext uri="{FF2B5EF4-FFF2-40B4-BE49-F238E27FC236}">
                <a16:creationId xmlns:a16="http://schemas.microsoft.com/office/drawing/2014/main" id="{CF5FEE56-A27F-BD4D-F196-4D4C0C915155}"/>
              </a:ext>
            </a:extLst>
          </p:cNvPr>
          <p:cNvSpPr txBox="1"/>
          <p:nvPr/>
        </p:nvSpPr>
        <p:spPr>
          <a:xfrm>
            <a:off x="1054550" y="2556000"/>
            <a:ext cx="5443178" cy="247312"/>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＜メールの書き方＞</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99D8D547-C9D8-EE77-31C5-AF2084535617}"/>
              </a:ext>
            </a:extLst>
          </p:cNvPr>
          <p:cNvSpPr txBox="1"/>
          <p:nvPr/>
        </p:nvSpPr>
        <p:spPr>
          <a:xfrm>
            <a:off x="1103074" y="6867573"/>
            <a:ext cx="5443178" cy="247312"/>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＜返信後の対応と当日の準備＞</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08C0B718-6C4A-70F2-C763-308C997FB63B}"/>
              </a:ext>
            </a:extLst>
          </p:cNvPr>
          <p:cNvSpPr txBox="1"/>
          <p:nvPr/>
        </p:nvSpPr>
        <p:spPr>
          <a:xfrm>
            <a:off x="1054550" y="7133858"/>
            <a:ext cx="5891869" cy="606384"/>
          </a:xfrm>
          <a:prstGeom prst="rect">
            <a:avLst/>
          </a:prstGeom>
          <a:noFill/>
        </p:spPr>
        <p:txBody>
          <a:bodyPr wrap="square" rtlCol="0">
            <a:spAutoFit/>
          </a:bodyPr>
          <a:lstStyle/>
          <a:p>
            <a:pPr>
              <a:lnSpc>
                <a:spcPts val="1400"/>
              </a:lnSpc>
            </a:pPr>
            <a:r>
              <a:rPr kumimoji="1" lang="ja-JP" altLang="en-US" sz="1100" dirty="0">
                <a:latin typeface="BIZ UDPゴシック" panose="020B0400000000000000" pitchFamily="50" charset="-128"/>
                <a:ea typeface="BIZ UDPゴシック" panose="020B0400000000000000" pitchFamily="50" charset="-128"/>
              </a:rPr>
              <a:t>承諾の返信が来たら、すぐにお礼を伝え、確定した日時やツール（オンラインのリンク等）を再確認するメールを送ります。当日に向けて質問リストをまとめ、自己紹介やテーマの説明をスムーズに行えるよう練習しておくことが成功の鍵です。</a:t>
            </a:r>
          </a:p>
        </p:txBody>
      </p:sp>
      <p:sp>
        <p:nvSpPr>
          <p:cNvPr id="5" name="テキスト ボックス 4">
            <a:extLst>
              <a:ext uri="{FF2B5EF4-FFF2-40B4-BE49-F238E27FC236}">
                <a16:creationId xmlns:a16="http://schemas.microsoft.com/office/drawing/2014/main" id="{FB97BE1E-26CB-2EAA-3009-5AE2CA995547}"/>
              </a:ext>
            </a:extLst>
          </p:cNvPr>
          <p:cNvSpPr txBox="1"/>
          <p:nvPr/>
        </p:nvSpPr>
        <p:spPr>
          <a:xfrm>
            <a:off x="1235806" y="1826566"/>
            <a:ext cx="5769677" cy="426848"/>
          </a:xfrm>
          <a:prstGeom prst="rect">
            <a:avLst/>
          </a:prstGeom>
          <a:noFill/>
        </p:spPr>
        <p:txBody>
          <a:bodyPr wrap="square" rtlCol="0">
            <a:spAutoFit/>
          </a:bodyPr>
          <a:lstStyle/>
          <a:p>
            <a:pPr>
              <a:lnSpc>
                <a:spcPts val="1400"/>
              </a:lnSpc>
            </a:pPr>
            <a:r>
              <a:rPr kumimoji="1" lang="en-US" altLang="ja-JP" sz="1100" dirty="0">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電話をかける場合は、事前にメール等で概要を伝えておくとスムーズです。</a:t>
            </a:r>
            <a:endParaRPr kumimoji="1" lang="en-US" altLang="ja-JP" sz="1100" dirty="0">
              <a:latin typeface="BIZ UDPゴシック" panose="020B0400000000000000" pitchFamily="50" charset="-128"/>
              <a:ea typeface="BIZ UDPゴシック" panose="020B0400000000000000" pitchFamily="50" charset="-128"/>
            </a:endParaRPr>
          </a:p>
          <a:p>
            <a:pPr>
              <a:lnSpc>
                <a:spcPts val="1400"/>
              </a:lnSpc>
            </a:pPr>
            <a:r>
              <a:rPr kumimoji="1" lang="ja-JP" altLang="en-US" sz="1100" dirty="0">
                <a:latin typeface="BIZ UDPゴシック" panose="020B0400000000000000" pitchFamily="50" charset="-128"/>
                <a:ea typeface="BIZ UDPゴシック" panose="020B0400000000000000" pitchFamily="50" charset="-128"/>
              </a:rPr>
              <a:t>　 一方的に話し始めず、必ず「今お時間よろしいでしょうか」と都合を確認しましょう。</a:t>
            </a:r>
            <a:endParaRPr kumimoji="1" lang="en-US" altLang="ja-JP" sz="11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566577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DB50-425B-9E91-7A1F-B771114CE93A}"/>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F89B9646-3C18-9AE9-B575-BF60D605094C}"/>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45F22CD-A2B3-DEEF-3DB1-FA175B5753FE}"/>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5</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DBBDC63C-8D55-3F70-D823-CF544B50EF28}"/>
              </a:ext>
            </a:extLst>
          </p:cNvPr>
          <p:cNvSpPr/>
          <p:nvPr/>
        </p:nvSpPr>
        <p:spPr>
          <a:xfrm>
            <a:off x="1054550" y="590313"/>
            <a:ext cx="4372856"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アポイントメントの取り方とポイント</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43F08AC5-916F-38BD-C201-AFB8A0F3F74F}"/>
              </a:ext>
            </a:extLst>
          </p:cNvPr>
          <p:cNvSpPr/>
          <p:nvPr/>
        </p:nvSpPr>
        <p:spPr>
          <a:xfrm>
            <a:off x="1054550" y="1022933"/>
            <a:ext cx="1034257" cy="306879"/>
          </a:xfrm>
          <a:prstGeom prst="rect">
            <a:avLst/>
          </a:prstGeom>
          <a:no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メール例文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2" name="タイトル 1">
            <a:extLst>
              <a:ext uri="{FF2B5EF4-FFF2-40B4-BE49-F238E27FC236}">
                <a16:creationId xmlns:a16="http://schemas.microsoft.com/office/drawing/2014/main" id="{880FFE8C-4439-B4B0-0BB8-32EA4BCE0355}"/>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pic>
        <p:nvPicPr>
          <p:cNvPr id="5" name="図 4">
            <a:extLst>
              <a:ext uri="{FF2B5EF4-FFF2-40B4-BE49-F238E27FC236}">
                <a16:creationId xmlns:a16="http://schemas.microsoft.com/office/drawing/2014/main" id="{81212642-DB78-D7D9-6889-1FE7530AAC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4550" y="1451898"/>
            <a:ext cx="5891869" cy="7079941"/>
          </a:xfrm>
          <a:prstGeom prst="rect">
            <a:avLst/>
          </a:prstGeom>
          <a:ln>
            <a:solidFill>
              <a:schemeClr val="tx1"/>
            </a:solidFill>
          </a:ln>
        </p:spPr>
      </p:pic>
    </p:spTree>
    <p:extLst>
      <p:ext uri="{BB962C8B-B14F-4D97-AF65-F5344CB8AC3E}">
        <p14:creationId xmlns:p14="http://schemas.microsoft.com/office/powerpoint/2010/main" val="73548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275A-6643-9776-5B47-5FADE80BEA27}"/>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25D26218-82CA-96E4-5271-D0BC5850A0DD}"/>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26C1347-529F-8107-1794-1AF7A8A2A705}"/>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5</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1791E96A-03AF-99F4-B3B1-28C6F94120E0}"/>
              </a:ext>
            </a:extLst>
          </p:cNvPr>
          <p:cNvSpPr/>
          <p:nvPr/>
        </p:nvSpPr>
        <p:spPr>
          <a:xfrm>
            <a:off x="1054550" y="590313"/>
            <a:ext cx="4372856" cy="310534"/>
          </a:xfrm>
          <a:prstGeom prst="rect">
            <a:avLst/>
          </a:prstGeom>
        </p:spPr>
        <p:txBody>
          <a:bodyPr wrap="squar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アポイントメントの取り方とポイント</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6" name="正方形/長方形 15">
            <a:extLst>
              <a:ext uri="{FF2B5EF4-FFF2-40B4-BE49-F238E27FC236}">
                <a16:creationId xmlns:a16="http://schemas.microsoft.com/office/drawing/2014/main" id="{A2331DE6-82CF-A010-4ED5-8642150C4C1A}"/>
              </a:ext>
            </a:extLst>
          </p:cNvPr>
          <p:cNvSpPr/>
          <p:nvPr/>
        </p:nvSpPr>
        <p:spPr>
          <a:xfrm>
            <a:off x="1054550" y="1022933"/>
            <a:ext cx="902811" cy="306879"/>
          </a:xfrm>
          <a:prstGeom prst="rect">
            <a:avLst/>
          </a:prstGeom>
          <a:noFill/>
        </p:spPr>
        <p:txBody>
          <a:bodyPr wrap="none">
            <a:spAutoFit/>
          </a:bodyPr>
          <a:lstStyle/>
          <a:p>
            <a:pPr>
              <a:lnSpc>
                <a:spcPts val="2000"/>
              </a:lnSpc>
            </a:pPr>
            <a:r>
              <a:rPr kumimoji="1" lang="ja-JP" altLang="en-US" sz="1200" dirty="0">
                <a:latin typeface="BIZ UDPゴシック" panose="020B0400000000000000" pitchFamily="50" charset="-128"/>
                <a:ea typeface="BIZ UDPゴシック" panose="020B0400000000000000" pitchFamily="50" charset="-128"/>
              </a:rPr>
              <a:t>電話例文　</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2" name="タイトル 1">
            <a:extLst>
              <a:ext uri="{FF2B5EF4-FFF2-40B4-BE49-F238E27FC236}">
                <a16:creationId xmlns:a16="http://schemas.microsoft.com/office/drawing/2014/main" id="{03A7DA7E-179B-D24D-048F-B1FB0E746B36}"/>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sp>
        <p:nvSpPr>
          <p:cNvPr id="3" name="正方形/長方形 2">
            <a:extLst>
              <a:ext uri="{FF2B5EF4-FFF2-40B4-BE49-F238E27FC236}">
                <a16:creationId xmlns:a16="http://schemas.microsoft.com/office/drawing/2014/main" id="{5940D9CF-C8C3-0446-72AC-4A16E7780F0C}"/>
              </a:ext>
            </a:extLst>
          </p:cNvPr>
          <p:cNvSpPr/>
          <p:nvPr/>
        </p:nvSpPr>
        <p:spPr>
          <a:xfrm>
            <a:off x="1054550" y="1391636"/>
            <a:ext cx="5921437" cy="817981"/>
          </a:xfrm>
          <a:prstGeom prst="rect">
            <a:avLst/>
          </a:prstGeom>
          <a:solidFill>
            <a:schemeClr val="bg1">
              <a:lumMod val="85000"/>
            </a:schemeClr>
          </a:solidFill>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あなた：　「お忙しいところ恐れ入ります。私、○○高等学校○年の○○○○と申します。現在、学</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校の探究学習の授業で調査を行っておりまして、ご連絡いたしました。今、少しお時間</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いただいてよろしいでしょうか？」</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4" name="正方形/長方形 3">
            <a:extLst>
              <a:ext uri="{FF2B5EF4-FFF2-40B4-BE49-F238E27FC236}">
                <a16:creationId xmlns:a16="http://schemas.microsoft.com/office/drawing/2014/main" id="{493ADAEB-805A-8905-1713-8BE26CBC1618}"/>
              </a:ext>
            </a:extLst>
          </p:cNvPr>
          <p:cNvSpPr/>
          <p:nvPr/>
        </p:nvSpPr>
        <p:spPr>
          <a:xfrm>
            <a:off x="1054550" y="2815629"/>
            <a:ext cx="5921437" cy="561500"/>
          </a:xfrm>
          <a:prstGeom prst="rect">
            <a:avLst/>
          </a:prstGeom>
          <a:solidFill>
            <a:schemeClr val="bg1">
              <a:lumMod val="85000"/>
            </a:schemeClr>
          </a:solidFill>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あなた：　「ありがとうございます。先日、インタビューのお願いにつきましてメール（または　　</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a:t>
            </a:r>
            <a:r>
              <a:rPr kumimoji="1" lang="en-US" altLang="ja-JP" sz="1100" dirty="0">
                <a:latin typeface="BIZ UDPゴシック" panose="020B0400000000000000" pitchFamily="50" charset="-128"/>
                <a:ea typeface="BIZ UDPゴシック" panose="020B0400000000000000" pitchFamily="50" charset="-128"/>
              </a:rPr>
              <a:t>FAX</a:t>
            </a:r>
            <a:r>
              <a:rPr kumimoji="1" lang="ja-JP" altLang="en-US" sz="1100" dirty="0">
                <a:latin typeface="BIZ UDPゴシック" panose="020B0400000000000000" pitchFamily="50" charset="-128"/>
                <a:ea typeface="BIZ UDPゴシック" panose="020B0400000000000000" pitchFamily="50" charset="-128"/>
              </a:rPr>
              <a:t>）をお送りしたのですが、ご覧いただけておりますでしょうか？」</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0C525F53-0064-F815-8A7F-87EF825BDF00}"/>
              </a:ext>
            </a:extLst>
          </p:cNvPr>
          <p:cNvSpPr/>
          <p:nvPr/>
        </p:nvSpPr>
        <p:spPr>
          <a:xfrm>
            <a:off x="1054550" y="2360113"/>
            <a:ext cx="5921437" cy="305020"/>
          </a:xfrm>
          <a:prstGeom prst="rect">
            <a:avLst/>
          </a:prstGeom>
          <a:noFill/>
          <a:ln>
            <a:solidFill>
              <a:schemeClr val="tx1"/>
            </a:solidFill>
          </a:ln>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相手：　「はい、大丈夫ですよ。」</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1183459D-170A-442E-677B-C2F70D0B994E}"/>
              </a:ext>
            </a:extLst>
          </p:cNvPr>
          <p:cNvSpPr/>
          <p:nvPr/>
        </p:nvSpPr>
        <p:spPr>
          <a:xfrm>
            <a:off x="1054549" y="3511564"/>
            <a:ext cx="5921437" cy="305020"/>
          </a:xfrm>
          <a:prstGeom prst="rect">
            <a:avLst/>
          </a:prstGeom>
          <a:noFill/>
          <a:ln>
            <a:solidFill>
              <a:schemeClr val="tx1"/>
            </a:solidFill>
          </a:ln>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相手：　「はい、確認しましたよ。」</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0" name="正方形/長方形 9">
            <a:extLst>
              <a:ext uri="{FF2B5EF4-FFF2-40B4-BE49-F238E27FC236}">
                <a16:creationId xmlns:a16="http://schemas.microsoft.com/office/drawing/2014/main" id="{1C8B9A35-3D27-CDF4-8D48-CDB23B63D6D0}"/>
              </a:ext>
            </a:extLst>
          </p:cNvPr>
          <p:cNvSpPr/>
          <p:nvPr/>
        </p:nvSpPr>
        <p:spPr>
          <a:xfrm>
            <a:off x="1054549" y="3971473"/>
            <a:ext cx="5921437" cy="1074461"/>
          </a:xfrm>
          <a:prstGeom prst="rect">
            <a:avLst/>
          </a:prstGeom>
          <a:solidFill>
            <a:schemeClr val="bg1">
              <a:lumMod val="85000"/>
            </a:schemeClr>
          </a:solidFill>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あなた：　「ご確認いただきありがとうございます。メールにも記載いたしました通り、○○様が</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取り組まれているお仕事（活動）の△△という点について、ぜひお話を伺いたいと考え</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ております。お忙しいところ大変申し訳ありませんが、私たちのために</a:t>
            </a:r>
            <a:r>
              <a:rPr kumimoji="1" lang="en-US" altLang="ja-JP" sz="1100" dirty="0">
                <a:latin typeface="BIZ UDPゴシック" panose="020B0400000000000000" pitchFamily="50" charset="-128"/>
                <a:ea typeface="BIZ UDPゴシック" panose="020B0400000000000000" pitchFamily="50" charset="-128"/>
              </a:rPr>
              <a:t>20</a:t>
            </a:r>
            <a:r>
              <a:rPr kumimoji="1" lang="ja-JP" altLang="en-US" sz="1100" dirty="0">
                <a:latin typeface="BIZ UDPゴシック" panose="020B0400000000000000" pitchFamily="50" charset="-128"/>
                <a:ea typeface="BIZ UDPゴシック" panose="020B0400000000000000" pitchFamily="50" charset="-128"/>
              </a:rPr>
              <a:t>～</a:t>
            </a:r>
            <a:r>
              <a:rPr kumimoji="1" lang="en-US" altLang="ja-JP" sz="1100" dirty="0">
                <a:latin typeface="BIZ UDPゴシック" panose="020B0400000000000000" pitchFamily="50" charset="-128"/>
                <a:ea typeface="BIZ UDPゴシック" panose="020B0400000000000000" pitchFamily="50" charset="-128"/>
              </a:rPr>
              <a:t>30</a:t>
            </a:r>
            <a:r>
              <a:rPr kumimoji="1" lang="ja-JP" altLang="en-US" sz="1100" dirty="0">
                <a:latin typeface="BIZ UDPゴシック" panose="020B0400000000000000" pitchFamily="50" charset="-128"/>
                <a:ea typeface="BIZ UDPゴシック" panose="020B0400000000000000" pitchFamily="50" charset="-128"/>
              </a:rPr>
              <a:t>分程度　　</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お時間を作っていただけないでしょうか？」</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D3963028-48B3-1104-C126-DD99488E7592}"/>
              </a:ext>
            </a:extLst>
          </p:cNvPr>
          <p:cNvSpPr/>
          <p:nvPr/>
        </p:nvSpPr>
        <p:spPr>
          <a:xfrm>
            <a:off x="1054548" y="5200823"/>
            <a:ext cx="5921437" cy="305020"/>
          </a:xfrm>
          <a:prstGeom prst="rect">
            <a:avLst/>
          </a:prstGeom>
          <a:noFill/>
          <a:ln>
            <a:solidFill>
              <a:schemeClr val="tx1"/>
            </a:solidFill>
          </a:ln>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相手：　「いいですよ。いつがいいですか？」</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1298A89E-35C0-A036-75CA-86DE58319813}"/>
              </a:ext>
            </a:extLst>
          </p:cNvPr>
          <p:cNvSpPr/>
          <p:nvPr/>
        </p:nvSpPr>
        <p:spPr>
          <a:xfrm>
            <a:off x="1054548" y="5640278"/>
            <a:ext cx="5921437" cy="817981"/>
          </a:xfrm>
          <a:prstGeom prst="rect">
            <a:avLst/>
          </a:prstGeom>
          <a:solidFill>
            <a:schemeClr val="bg1">
              <a:lumMod val="85000"/>
            </a:schemeClr>
          </a:solidFill>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あなた：　「ご承諾いただきありがとうございます。私達が訪問（またはオンライン面談）可能な時</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間帯としましては、○月○日の</a:t>
            </a:r>
            <a:r>
              <a:rPr kumimoji="1" lang="en-US" altLang="ja-JP" sz="1100" dirty="0">
                <a:latin typeface="BIZ UDPゴシック" panose="020B0400000000000000" pitchFamily="50" charset="-128"/>
                <a:ea typeface="BIZ UDPゴシック" panose="020B0400000000000000" pitchFamily="50" charset="-128"/>
              </a:rPr>
              <a:t>15</a:t>
            </a:r>
            <a:r>
              <a:rPr kumimoji="1" lang="ja-JP" altLang="en-US" sz="1100" dirty="0">
                <a:latin typeface="BIZ UDPゴシック" panose="020B0400000000000000" pitchFamily="50" charset="-128"/>
                <a:ea typeface="BIZ UDPゴシック" panose="020B0400000000000000" pitchFamily="50" charset="-128"/>
              </a:rPr>
              <a:t>時から</a:t>
            </a:r>
            <a:r>
              <a:rPr kumimoji="1" lang="en-US" altLang="ja-JP" sz="1100" dirty="0">
                <a:latin typeface="BIZ UDPゴシック" panose="020B0400000000000000" pitchFamily="50" charset="-128"/>
                <a:ea typeface="BIZ UDPゴシック" panose="020B0400000000000000" pitchFamily="50" charset="-128"/>
              </a:rPr>
              <a:t>17</a:t>
            </a:r>
            <a:r>
              <a:rPr kumimoji="1" lang="ja-JP" altLang="en-US" sz="1100" dirty="0">
                <a:latin typeface="BIZ UDPゴシック" panose="020B0400000000000000" pitchFamily="50" charset="-128"/>
                <a:ea typeface="BIZ UDPゴシック" panose="020B0400000000000000" pitchFamily="50" charset="-128"/>
              </a:rPr>
              <a:t>時半の間、または○月○日の午前中など</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はいかがでしょうか？」</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EB65E0AD-86DA-26D7-336D-4F4A5B460D6F}"/>
              </a:ext>
            </a:extLst>
          </p:cNvPr>
          <p:cNvSpPr/>
          <p:nvPr/>
        </p:nvSpPr>
        <p:spPr>
          <a:xfrm>
            <a:off x="1054548" y="6592694"/>
            <a:ext cx="5921437" cy="305020"/>
          </a:xfrm>
          <a:prstGeom prst="rect">
            <a:avLst/>
          </a:prstGeom>
          <a:noFill/>
          <a:ln>
            <a:solidFill>
              <a:schemeClr val="tx1"/>
            </a:solidFill>
          </a:ln>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相手：　「では、○月○日の</a:t>
            </a:r>
            <a:r>
              <a:rPr kumimoji="1" lang="en-US" altLang="ja-JP" sz="1100" dirty="0">
                <a:latin typeface="BIZ UDPゴシック" panose="020B0400000000000000" pitchFamily="50" charset="-128"/>
                <a:ea typeface="BIZ UDPゴシック" panose="020B0400000000000000" pitchFamily="50" charset="-128"/>
              </a:rPr>
              <a:t>16</a:t>
            </a:r>
            <a:r>
              <a:rPr kumimoji="1" lang="ja-JP" altLang="en-US" sz="1100" dirty="0">
                <a:latin typeface="BIZ UDPゴシック" panose="020B0400000000000000" pitchFamily="50" charset="-128"/>
                <a:ea typeface="BIZ UDPゴシック" panose="020B0400000000000000" pitchFamily="50" charset="-128"/>
              </a:rPr>
              <a:t>時からでどうでしょうか。」</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F30CD9A6-B4D7-3664-4A76-C006DC026CD5}"/>
              </a:ext>
            </a:extLst>
          </p:cNvPr>
          <p:cNvSpPr/>
          <p:nvPr/>
        </p:nvSpPr>
        <p:spPr>
          <a:xfrm>
            <a:off x="1054548" y="7061811"/>
            <a:ext cx="5921437" cy="1074461"/>
          </a:xfrm>
          <a:prstGeom prst="rect">
            <a:avLst/>
          </a:prstGeom>
          <a:solidFill>
            <a:schemeClr val="bg1">
              <a:lumMod val="85000"/>
            </a:schemeClr>
          </a:solidFill>
        </p:spPr>
        <p:txBody>
          <a:bodyPr wrap="square">
            <a:spAutoFit/>
          </a:bodyPr>
          <a:lstStyle/>
          <a:p>
            <a:pPr>
              <a:lnSpc>
                <a:spcPts val="2000"/>
              </a:lnSpc>
            </a:pPr>
            <a:r>
              <a:rPr kumimoji="1" lang="ja-JP" altLang="en-US" sz="1100" dirty="0">
                <a:latin typeface="BIZ UDPゴシック" panose="020B0400000000000000" pitchFamily="50" charset="-128"/>
                <a:ea typeface="BIZ UDPゴシック" panose="020B0400000000000000" pitchFamily="50" charset="-128"/>
              </a:rPr>
              <a:t>あなた：　「承知いたしました。○月○日の</a:t>
            </a:r>
            <a:r>
              <a:rPr kumimoji="1" lang="en-US" altLang="ja-JP" sz="1100" dirty="0">
                <a:latin typeface="BIZ UDPゴシック" panose="020B0400000000000000" pitchFamily="50" charset="-128"/>
                <a:ea typeface="BIZ UDPゴシック" panose="020B0400000000000000" pitchFamily="50" charset="-128"/>
              </a:rPr>
              <a:t>16</a:t>
            </a:r>
            <a:r>
              <a:rPr kumimoji="1" lang="ja-JP" altLang="en-US" sz="1100" dirty="0">
                <a:latin typeface="BIZ UDPゴシック" panose="020B0400000000000000" pitchFamily="50" charset="-128"/>
                <a:ea typeface="BIZ UDPゴシック" panose="020B0400000000000000" pitchFamily="50" charset="-128"/>
              </a:rPr>
              <a:t>時からですね。お引き受けいただき、本当にありが</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とうございます。それでは、当日の詳細（オンラインのリンクや訪問先など）につきまし</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ては、改めてメールにてご連絡させていただきます。本日はお時間をいただきありが</a:t>
            </a:r>
            <a:endParaRPr kumimoji="1" lang="en-US" altLang="ja-JP" sz="1100" dirty="0">
              <a:latin typeface="BIZ UDPゴシック" panose="020B0400000000000000" pitchFamily="50" charset="-128"/>
              <a:ea typeface="BIZ UDPゴシック" panose="020B0400000000000000" pitchFamily="50" charset="-128"/>
            </a:endParaRPr>
          </a:p>
          <a:p>
            <a:pPr>
              <a:lnSpc>
                <a:spcPts val="2000"/>
              </a:lnSpc>
            </a:pPr>
            <a:r>
              <a:rPr kumimoji="1" lang="ja-JP" altLang="en-US" sz="1100" dirty="0">
                <a:latin typeface="BIZ UDPゴシック" panose="020B0400000000000000" pitchFamily="50" charset="-128"/>
                <a:ea typeface="BIZ UDPゴシック" panose="020B0400000000000000" pitchFamily="50" charset="-128"/>
              </a:rPr>
              <a:t>　　　　　　とうございました。失礼いたします。」</a:t>
            </a:r>
            <a:endParaRPr kumimoji="1" lang="en-US" altLang="ja-JP" sz="11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014626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06454-F4EB-EF94-2FA9-AB3F1CE0A963}"/>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4A8877D-9EB1-F8AB-F8A7-F4BBDF15B7DB}"/>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07E3B99A-AEE9-1CBC-B2BD-DF9680F5D78E}"/>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6</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E9D61775-29C6-B417-2F5B-0EE3C0E5AB8E}"/>
              </a:ext>
            </a:extLst>
          </p:cNvPr>
          <p:cNvSpPr/>
          <p:nvPr/>
        </p:nvSpPr>
        <p:spPr>
          <a:xfrm>
            <a:off x="1054550" y="590313"/>
            <a:ext cx="4687502" cy="310534"/>
          </a:xfrm>
          <a:prstGeom prst="rect">
            <a:avLst/>
          </a:prstGeom>
        </p:spPr>
        <p:txBody>
          <a:bodyPr wrap="non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国土地理院へ登録する際に必要な情報を整理するシート</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3" name="タイトル 1">
            <a:extLst>
              <a:ext uri="{FF2B5EF4-FFF2-40B4-BE49-F238E27FC236}">
                <a16:creationId xmlns:a16="http://schemas.microsoft.com/office/drawing/2014/main" id="{2784B61D-9C1F-41D0-1CF8-F86905A56C03}"/>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3" name="表 2">
            <a:extLst>
              <a:ext uri="{FF2B5EF4-FFF2-40B4-BE49-F238E27FC236}">
                <a16:creationId xmlns:a16="http://schemas.microsoft.com/office/drawing/2014/main" id="{C3D11534-F378-56DC-D579-889F1407858A}"/>
              </a:ext>
            </a:extLst>
          </p:cNvPr>
          <p:cNvGraphicFramePr>
            <a:graphicFrameLocks noGrp="1"/>
          </p:cNvGraphicFramePr>
          <p:nvPr>
            <p:extLst>
              <p:ext uri="{D42A27DB-BD31-4B8C-83A1-F6EECF244321}">
                <p14:modId xmlns:p14="http://schemas.microsoft.com/office/powerpoint/2010/main" val="1544222275"/>
              </p:ext>
            </p:extLst>
          </p:nvPr>
        </p:nvGraphicFramePr>
        <p:xfrm>
          <a:off x="1259945" y="1219465"/>
          <a:ext cx="5506615" cy="7152375"/>
        </p:xfrm>
        <a:graphic>
          <a:graphicData uri="http://schemas.openxmlformats.org/drawingml/2006/table">
            <a:tbl>
              <a:tblPr firstRow="1" bandRow="1">
                <a:tableStyleId>{5940675A-B579-460E-94D1-54222C63F5DA}</a:tableStyleId>
              </a:tblPr>
              <a:tblGrid>
                <a:gridCol w="1544215">
                  <a:extLst>
                    <a:ext uri="{9D8B030D-6E8A-4147-A177-3AD203B41FA5}">
                      <a16:colId xmlns:a16="http://schemas.microsoft.com/office/drawing/2014/main" val="3151741229"/>
                    </a:ext>
                  </a:extLst>
                </a:gridCol>
                <a:gridCol w="3962400">
                  <a:extLst>
                    <a:ext uri="{9D8B030D-6E8A-4147-A177-3AD203B41FA5}">
                      <a16:colId xmlns:a16="http://schemas.microsoft.com/office/drawing/2014/main" val="3021054815"/>
                    </a:ext>
                  </a:extLst>
                </a:gridCol>
              </a:tblGrid>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基本情報</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1268662612"/>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伝承碑名称</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697654075"/>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建立年</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897655857"/>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所在地</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38984316"/>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管理担当連絡先</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（わかる場合は記入）</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964930238"/>
                  </a:ext>
                </a:extLst>
              </a:tr>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災害情報</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668668812"/>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災害名</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296813778"/>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発生年月</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（西暦）</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1737789827"/>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災害種類</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（丸を付ける、複数可）</a:t>
                      </a:r>
                    </a:p>
                  </a:txBody>
                  <a:tcPr anchor="ct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洪水・土砂災害・高潮・地震・津波・火山災害・その他</a:t>
                      </a:r>
                    </a:p>
                  </a:txBody>
                  <a:tcPr anchor="ctr"/>
                </a:tc>
                <a:extLst>
                  <a:ext uri="{0D108BD9-81ED-4DB2-BD59-A6C34878D82A}">
                    <a16:rowId xmlns:a16="http://schemas.microsoft.com/office/drawing/2014/main" val="3291083691"/>
                  </a:ext>
                </a:extLst>
              </a:tr>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伝承内容</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71606479"/>
                  </a:ext>
                </a:extLst>
              </a:tr>
              <a:tr h="1030975">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碑文内容</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a:t>
                      </a:r>
                      <a:r>
                        <a:rPr kumimoji="1" lang="en-US" altLang="ja-JP" sz="1100" dirty="0">
                          <a:latin typeface="BIZ UDPゴシック" panose="020B0400000000000000" pitchFamily="50" charset="-128"/>
                          <a:ea typeface="BIZ UDPゴシック" panose="020B0400000000000000" pitchFamily="50" charset="-128"/>
                        </a:rPr>
                        <a:t>100</a:t>
                      </a:r>
                      <a:r>
                        <a:rPr kumimoji="1" lang="ja-JP" altLang="en-US" sz="1100" dirty="0">
                          <a:latin typeface="BIZ UDPゴシック" panose="020B0400000000000000" pitchFamily="50" charset="-128"/>
                          <a:ea typeface="BIZ UDPゴシック" panose="020B0400000000000000" pitchFamily="50" charset="-128"/>
                        </a:rPr>
                        <a:t>字程度）</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644904066"/>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確認者</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（碑文の内容を確認した者（組織）を記載）</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3516860938"/>
                  </a:ext>
                </a:extLst>
              </a:tr>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位置情報</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2355371512"/>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緯度・経度</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（小数点以下</a:t>
                      </a:r>
                      <a:r>
                        <a:rPr kumimoji="1" lang="en-US" altLang="ja-JP" sz="1100" dirty="0">
                          <a:latin typeface="BIZ UDPゴシック" panose="020B0400000000000000" pitchFamily="50" charset="-128"/>
                          <a:ea typeface="BIZ UDPゴシック" panose="020B0400000000000000" pitchFamily="50" charset="-128"/>
                        </a:rPr>
                        <a:t>6</a:t>
                      </a:r>
                      <a:r>
                        <a:rPr kumimoji="1" lang="ja-JP" altLang="en-US" sz="1100" dirty="0">
                          <a:latin typeface="BIZ UDPゴシック" panose="020B0400000000000000" pitchFamily="50" charset="-128"/>
                          <a:ea typeface="BIZ UDPゴシック" panose="020B0400000000000000" pitchFamily="50" charset="-128"/>
                        </a:rPr>
                        <a:t>桁）</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835517150"/>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確認日</a:t>
                      </a:r>
                      <a:br>
                        <a:rPr kumimoji="1" lang="en-US" altLang="ja-JP" sz="1100" dirty="0">
                          <a:latin typeface="BIZ UDPゴシック" panose="020B0400000000000000" pitchFamily="50" charset="-128"/>
                          <a:ea typeface="BIZ UDPゴシック" panose="020B0400000000000000" pitchFamily="50" charset="-128"/>
                        </a:rPr>
                      </a:br>
                      <a:r>
                        <a:rPr kumimoji="1" lang="ja-JP" altLang="en-US" sz="1100" dirty="0">
                          <a:latin typeface="BIZ UDPゴシック" panose="020B0400000000000000" pitchFamily="50" charset="-128"/>
                          <a:ea typeface="BIZ UDPゴシック" panose="020B0400000000000000" pitchFamily="50" charset="-128"/>
                        </a:rPr>
                        <a:t>（西暦）</a:t>
                      </a:r>
                    </a:p>
                  </a:txBody>
                  <a:tcPr anchor="ctr"/>
                </a:tc>
                <a:tc>
                  <a:txBody>
                    <a:bodyPr/>
                    <a:lstStyle/>
                    <a:p>
                      <a:pPr algn="ctr"/>
                      <a:endParaRPr kumimoji="1" lang="ja-JP" altLang="en-US" sz="1100" dirty="0">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765013156"/>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確認方法</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（丸を付ける）</a:t>
                      </a:r>
                    </a:p>
                  </a:txBody>
                  <a:tcPr anchor="ct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地理院地図・現地実測・その他</a:t>
                      </a:r>
                    </a:p>
                  </a:txBody>
                  <a:tcPr anchor="ctr"/>
                </a:tc>
                <a:extLst>
                  <a:ext uri="{0D108BD9-81ED-4DB2-BD59-A6C34878D82A}">
                    <a16:rowId xmlns:a16="http://schemas.microsoft.com/office/drawing/2014/main" val="3379667417"/>
                  </a:ext>
                </a:extLst>
              </a:tr>
            </a:tbl>
          </a:graphicData>
        </a:graphic>
      </p:graphicFrame>
    </p:spTree>
    <p:extLst>
      <p:ext uri="{BB962C8B-B14F-4D97-AF65-F5344CB8AC3E}">
        <p14:creationId xmlns:p14="http://schemas.microsoft.com/office/powerpoint/2010/main" val="2870055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F9EB-5D6D-193E-E52E-3577998340B1}"/>
            </a:ext>
          </a:extLst>
        </p:cNvPr>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F1801F9C-06E3-D7DC-6E1B-113C7A955A33}"/>
              </a:ext>
            </a:extLst>
          </p:cNvPr>
          <p:cNvSpPr/>
          <p:nvPr/>
        </p:nvSpPr>
        <p:spPr>
          <a:xfrm>
            <a:off x="0" y="0"/>
            <a:ext cx="720000" cy="1069181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858C03C-2B9D-DE86-CB2F-45CAAA972BF3}"/>
              </a:ext>
            </a:extLst>
          </p:cNvPr>
          <p:cNvSpPr txBox="1"/>
          <p:nvPr/>
        </p:nvSpPr>
        <p:spPr>
          <a:xfrm>
            <a:off x="5250426" y="213569"/>
            <a:ext cx="2126206" cy="287643"/>
          </a:xfrm>
          <a:prstGeom prst="rect">
            <a:avLst/>
          </a:prstGeom>
          <a:noFill/>
        </p:spPr>
        <p:txBody>
          <a:bodyPr wrap="square" rtlCol="0">
            <a:spAutoFit/>
          </a:bodyPr>
          <a:lstStyle/>
          <a:p>
            <a:pPr algn="r">
              <a:lnSpc>
                <a:spcPts val="1800"/>
              </a:lnSpc>
            </a:pPr>
            <a:r>
              <a:rPr kumimoji="1" lang="ja-JP" altLang="en-US" sz="1200" dirty="0">
                <a:latin typeface="BIZ UDPゴシック" panose="020B0400000000000000" pitchFamily="50" charset="-128"/>
                <a:ea typeface="BIZ UDPゴシック" panose="020B0400000000000000" pitchFamily="50" charset="-128"/>
              </a:rPr>
              <a:t>巻末資料</a:t>
            </a:r>
            <a:r>
              <a:rPr kumimoji="1" lang="en-US" altLang="ja-JP" sz="1200" dirty="0">
                <a:latin typeface="BIZ UDPゴシック" panose="020B0400000000000000" pitchFamily="50" charset="-128"/>
                <a:ea typeface="BIZ UDPゴシック" panose="020B0400000000000000" pitchFamily="50" charset="-128"/>
              </a:rPr>
              <a:t>6</a:t>
            </a:r>
            <a:endParaRPr kumimoji="1" lang="ja-JP" altLang="en-US" dirty="0">
              <a:latin typeface="BIZ UDPゴシック" panose="020B0400000000000000" pitchFamily="50" charset="-128"/>
              <a:ea typeface="BIZ UDPゴシック" panose="020B0400000000000000" pitchFamily="50" charset="-128"/>
            </a:endParaRPr>
          </a:p>
        </p:txBody>
      </p:sp>
      <p:sp>
        <p:nvSpPr>
          <p:cNvPr id="9" name="正方形/長方形 8">
            <a:extLst>
              <a:ext uri="{FF2B5EF4-FFF2-40B4-BE49-F238E27FC236}">
                <a16:creationId xmlns:a16="http://schemas.microsoft.com/office/drawing/2014/main" id="{55A4DE11-E485-94A8-0960-26DB95D364F7}"/>
              </a:ext>
            </a:extLst>
          </p:cNvPr>
          <p:cNvSpPr/>
          <p:nvPr/>
        </p:nvSpPr>
        <p:spPr>
          <a:xfrm>
            <a:off x="1054550" y="590313"/>
            <a:ext cx="5357557" cy="310534"/>
          </a:xfrm>
          <a:prstGeom prst="rect">
            <a:avLst/>
          </a:prstGeom>
        </p:spPr>
        <p:txBody>
          <a:bodyPr wrap="none">
            <a:spAutoFit/>
          </a:bodyPr>
          <a:lstStyle/>
          <a:p>
            <a:pPr>
              <a:lnSpc>
                <a:spcPts val="2000"/>
              </a:lnSpc>
            </a:pPr>
            <a:r>
              <a:rPr kumimoji="1" lang="ja-JP" altLang="en-US" sz="1400" dirty="0">
                <a:latin typeface="BIZ UDPゴシック" panose="020B0400000000000000" pitchFamily="50" charset="-128"/>
                <a:ea typeface="BIZ UDPゴシック" panose="020B0400000000000000" pitchFamily="50" charset="-128"/>
              </a:rPr>
              <a:t>国土地理院へ登録する際に必要な情報を整理するシート（記入例）</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3" name="タイトル 1">
            <a:extLst>
              <a:ext uri="{FF2B5EF4-FFF2-40B4-BE49-F238E27FC236}">
                <a16:creationId xmlns:a16="http://schemas.microsoft.com/office/drawing/2014/main" id="{B5D283ED-843F-14FF-A338-4AFEC33EF2D7}"/>
              </a:ext>
            </a:extLst>
          </p:cNvPr>
          <p:cNvSpPr txBox="1">
            <a:spLocks/>
          </p:cNvSpPr>
          <p:nvPr/>
        </p:nvSpPr>
        <p:spPr>
          <a:xfrm>
            <a:off x="7127675" y="5646119"/>
            <a:ext cx="432000" cy="2160000"/>
          </a:xfrm>
          <a:prstGeom prst="rect">
            <a:avLst/>
          </a:prstGeom>
          <a:solidFill>
            <a:schemeClr val="bg1">
              <a:lumMod val="85000"/>
            </a:schemeClr>
          </a:solidFill>
        </p:spPr>
        <p:txBody>
          <a:bodyPr vert="eaVert" lIns="91440" tIns="45720" rIns="91440" bIns="45720" rtlCol="0" anchor="ctr" anchorCtr="0">
            <a:normAutofit/>
          </a:bodyPr>
          <a:lst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a:lstStyle>
          <a:p>
            <a:pPr algn="ctr"/>
            <a:r>
              <a:rPr lang="ja-JP" altLang="en-US" sz="1200" dirty="0">
                <a:latin typeface="BIZ UDPゴシック" panose="020B0400000000000000" pitchFamily="50" charset="-128"/>
                <a:ea typeface="BIZ UDPゴシック" panose="020B0400000000000000" pitchFamily="50" charset="-128"/>
              </a:rPr>
              <a:t>巻末資料</a:t>
            </a:r>
          </a:p>
        </p:txBody>
      </p:sp>
      <p:graphicFrame>
        <p:nvGraphicFramePr>
          <p:cNvPr id="3" name="表 2">
            <a:extLst>
              <a:ext uri="{FF2B5EF4-FFF2-40B4-BE49-F238E27FC236}">
                <a16:creationId xmlns:a16="http://schemas.microsoft.com/office/drawing/2014/main" id="{AD74B089-0571-7851-014F-CBFC200A06E5}"/>
              </a:ext>
            </a:extLst>
          </p:cNvPr>
          <p:cNvGraphicFramePr>
            <a:graphicFrameLocks noGrp="1"/>
          </p:cNvGraphicFramePr>
          <p:nvPr>
            <p:extLst>
              <p:ext uri="{D42A27DB-BD31-4B8C-83A1-F6EECF244321}">
                <p14:modId xmlns:p14="http://schemas.microsoft.com/office/powerpoint/2010/main" val="1640439097"/>
              </p:ext>
            </p:extLst>
          </p:nvPr>
        </p:nvGraphicFramePr>
        <p:xfrm>
          <a:off x="1259945" y="1219465"/>
          <a:ext cx="5506615" cy="7152375"/>
        </p:xfrm>
        <a:graphic>
          <a:graphicData uri="http://schemas.openxmlformats.org/drawingml/2006/table">
            <a:tbl>
              <a:tblPr firstRow="1" bandRow="1">
                <a:tableStyleId>{5940675A-B579-460E-94D1-54222C63F5DA}</a:tableStyleId>
              </a:tblPr>
              <a:tblGrid>
                <a:gridCol w="1544215">
                  <a:extLst>
                    <a:ext uri="{9D8B030D-6E8A-4147-A177-3AD203B41FA5}">
                      <a16:colId xmlns:a16="http://schemas.microsoft.com/office/drawing/2014/main" val="3151741229"/>
                    </a:ext>
                  </a:extLst>
                </a:gridCol>
                <a:gridCol w="3962400">
                  <a:extLst>
                    <a:ext uri="{9D8B030D-6E8A-4147-A177-3AD203B41FA5}">
                      <a16:colId xmlns:a16="http://schemas.microsoft.com/office/drawing/2014/main" val="3021054815"/>
                    </a:ext>
                  </a:extLst>
                </a:gridCol>
              </a:tblGrid>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基本情報</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1268662612"/>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伝承碑名称</a:t>
                      </a:r>
                    </a:p>
                  </a:txBody>
                  <a:tcPr anchor="ctr"/>
                </a:tc>
                <a:tc>
                  <a:txBody>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水害碑</a:t>
                      </a:r>
                    </a:p>
                  </a:txBody>
                  <a:tcPr anchor="ctr"/>
                </a:tc>
                <a:extLst>
                  <a:ext uri="{0D108BD9-81ED-4DB2-BD59-A6C34878D82A}">
                    <a16:rowId xmlns:a16="http://schemas.microsoft.com/office/drawing/2014/main" val="697654075"/>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建立年</a:t>
                      </a:r>
                    </a:p>
                  </a:txBody>
                  <a:tcPr anchor="ctr"/>
                </a:tc>
                <a:tc>
                  <a:txBody>
                    <a:bodyPr/>
                    <a:lstStyle/>
                    <a:p>
                      <a:pPr algn="ctr"/>
                      <a:r>
                        <a:rPr kumimoji="1" lang="en-US" altLang="ja-JP" sz="1100" dirty="0">
                          <a:solidFill>
                            <a:srgbClr val="FF0000"/>
                          </a:solidFill>
                          <a:latin typeface="BIZ UDPゴシック" panose="020B0400000000000000" pitchFamily="50" charset="-128"/>
                          <a:ea typeface="BIZ UDPゴシック" panose="020B0400000000000000" pitchFamily="50" charset="-128"/>
                        </a:rPr>
                        <a:t>1900</a:t>
                      </a:r>
                      <a:r>
                        <a:rPr kumimoji="1" lang="ja-JP" altLang="en-US" sz="1100" dirty="0">
                          <a:solidFill>
                            <a:srgbClr val="FF0000"/>
                          </a:solidFill>
                          <a:latin typeface="BIZ UDPゴシック" panose="020B0400000000000000" pitchFamily="50" charset="-128"/>
                          <a:ea typeface="BIZ UDPゴシック" panose="020B0400000000000000" pitchFamily="50" charset="-128"/>
                        </a:rPr>
                        <a:t>年</a:t>
                      </a:r>
                    </a:p>
                  </a:txBody>
                  <a:tcPr anchor="ctr"/>
                </a:tc>
                <a:extLst>
                  <a:ext uri="{0D108BD9-81ED-4DB2-BD59-A6C34878D82A}">
                    <a16:rowId xmlns:a16="http://schemas.microsoft.com/office/drawing/2014/main" val="1897655857"/>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所在地</a:t>
                      </a:r>
                    </a:p>
                  </a:txBody>
                  <a:tcPr anchor="ctr"/>
                </a:tc>
                <a:tc>
                  <a:txBody>
                    <a:bodyPr/>
                    <a:lstStyle/>
                    <a:p>
                      <a:pPr algn="ctr"/>
                      <a:r>
                        <a:rPr kumimoji="1" lang="en-US" altLang="ja-JP" sz="1100" dirty="0">
                          <a:solidFill>
                            <a:srgbClr val="FF0000"/>
                          </a:solidFill>
                          <a:latin typeface="BIZ UDPゴシック" panose="020B0400000000000000" pitchFamily="50" charset="-128"/>
                          <a:ea typeface="BIZ UDPゴシック" panose="020B0400000000000000" pitchFamily="50" charset="-128"/>
                        </a:rPr>
                        <a:t>××</a:t>
                      </a:r>
                      <a:r>
                        <a:rPr kumimoji="1" lang="ja-JP" altLang="en-US" sz="1100" dirty="0">
                          <a:solidFill>
                            <a:srgbClr val="FF0000"/>
                          </a:solidFill>
                          <a:latin typeface="BIZ UDPゴシック" panose="020B0400000000000000" pitchFamily="50" charset="-128"/>
                          <a:ea typeface="BIZ UDPゴシック" panose="020B0400000000000000" pitchFamily="50" charset="-128"/>
                        </a:rPr>
                        <a:t>県</a:t>
                      </a:r>
                      <a:r>
                        <a:rPr kumimoji="1" lang="en-US" altLang="ja-JP" sz="1100" dirty="0">
                          <a:solidFill>
                            <a:srgbClr val="FF0000"/>
                          </a:solidFill>
                          <a:latin typeface="BIZ UDPゴシック" panose="020B0400000000000000" pitchFamily="50" charset="-128"/>
                          <a:ea typeface="BIZ UDPゴシック" panose="020B0400000000000000" pitchFamily="50" charset="-128"/>
                        </a:rPr>
                        <a:t>××</a:t>
                      </a:r>
                      <a:r>
                        <a:rPr kumimoji="1" lang="ja-JP" altLang="en-US" sz="1100" dirty="0">
                          <a:solidFill>
                            <a:srgbClr val="FF0000"/>
                          </a:solidFill>
                          <a:latin typeface="BIZ UDPゴシック" panose="020B0400000000000000" pitchFamily="50" charset="-128"/>
                          <a:ea typeface="BIZ UDPゴシック" panose="020B0400000000000000" pitchFamily="50" charset="-128"/>
                        </a:rPr>
                        <a:t>町</a:t>
                      </a:r>
                      <a:r>
                        <a:rPr kumimoji="1" lang="en-US" altLang="ja-JP" sz="1100" dirty="0">
                          <a:solidFill>
                            <a:srgbClr val="FF0000"/>
                          </a:solidFill>
                          <a:latin typeface="BIZ UDPゴシック" panose="020B0400000000000000" pitchFamily="50" charset="-128"/>
                          <a:ea typeface="BIZ UDPゴシック" panose="020B0400000000000000" pitchFamily="50" charset="-128"/>
                        </a:rPr>
                        <a:t>1</a:t>
                      </a:r>
                      <a:r>
                        <a:rPr kumimoji="1" lang="ja-JP" altLang="en-US" sz="1100" dirty="0">
                          <a:solidFill>
                            <a:srgbClr val="FF0000"/>
                          </a:solidFill>
                          <a:latin typeface="BIZ UDPゴシック" panose="020B0400000000000000" pitchFamily="50" charset="-128"/>
                          <a:ea typeface="BIZ UDPゴシック" panose="020B0400000000000000" pitchFamily="50" charset="-128"/>
                        </a:rPr>
                        <a:t>丁目</a:t>
                      </a:r>
                    </a:p>
                  </a:txBody>
                  <a:tcPr anchor="ctr"/>
                </a:tc>
                <a:extLst>
                  <a:ext uri="{0D108BD9-81ED-4DB2-BD59-A6C34878D82A}">
                    <a16:rowId xmlns:a16="http://schemas.microsoft.com/office/drawing/2014/main" val="338984316"/>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管理担当連絡先</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（わかる場合は記入）</a:t>
                      </a:r>
                    </a:p>
                  </a:txBody>
                  <a:tcPr anchor="ctr"/>
                </a:tc>
                <a:tc>
                  <a:txBody>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○○○市役所○○課</a:t>
                      </a:r>
                    </a:p>
                  </a:txBody>
                  <a:tcPr anchor="ctr"/>
                </a:tc>
                <a:extLst>
                  <a:ext uri="{0D108BD9-81ED-4DB2-BD59-A6C34878D82A}">
                    <a16:rowId xmlns:a16="http://schemas.microsoft.com/office/drawing/2014/main" val="2964930238"/>
                  </a:ext>
                </a:extLst>
              </a:tr>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災害情報</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668668812"/>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災害名</a:t>
                      </a:r>
                    </a:p>
                  </a:txBody>
                  <a:tcPr anchor="ctr"/>
                </a:tc>
                <a:tc>
                  <a:txBody>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○○地震</a:t>
                      </a:r>
                    </a:p>
                  </a:txBody>
                  <a:tcPr anchor="ctr"/>
                </a:tc>
                <a:extLst>
                  <a:ext uri="{0D108BD9-81ED-4DB2-BD59-A6C34878D82A}">
                    <a16:rowId xmlns:a16="http://schemas.microsoft.com/office/drawing/2014/main" val="1296813778"/>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発生年月</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（西暦）</a:t>
                      </a:r>
                    </a:p>
                  </a:txBody>
                  <a:tcPr anchor="ctr"/>
                </a:tc>
                <a:tc>
                  <a:txBody>
                    <a:bodyPr/>
                    <a:lstStyle/>
                    <a:p>
                      <a:pPr algn="ctr"/>
                      <a:r>
                        <a:rPr kumimoji="1" lang="en-US" altLang="ja-JP" sz="1100" dirty="0">
                          <a:solidFill>
                            <a:srgbClr val="FF0000"/>
                          </a:solidFill>
                          <a:latin typeface="BIZ UDPゴシック" panose="020B0400000000000000" pitchFamily="50" charset="-128"/>
                          <a:ea typeface="BIZ UDPゴシック" panose="020B0400000000000000" pitchFamily="50" charset="-128"/>
                        </a:rPr>
                        <a:t>1898</a:t>
                      </a:r>
                      <a:r>
                        <a:rPr kumimoji="1" lang="ja-JP" altLang="en-US" sz="1100" dirty="0">
                          <a:solidFill>
                            <a:srgbClr val="FF0000"/>
                          </a:solidFill>
                          <a:latin typeface="BIZ UDPゴシック" panose="020B0400000000000000" pitchFamily="50" charset="-128"/>
                          <a:ea typeface="BIZ UDPゴシック" panose="020B0400000000000000" pitchFamily="50" charset="-128"/>
                        </a:rPr>
                        <a:t>年</a:t>
                      </a:r>
                      <a:r>
                        <a:rPr kumimoji="1" lang="en-US" altLang="ja-JP" sz="1100" dirty="0">
                          <a:solidFill>
                            <a:srgbClr val="FF0000"/>
                          </a:solidFill>
                          <a:latin typeface="BIZ UDPゴシック" panose="020B0400000000000000" pitchFamily="50" charset="-128"/>
                          <a:ea typeface="BIZ UDPゴシック" panose="020B0400000000000000" pitchFamily="50" charset="-128"/>
                        </a:rPr>
                        <a:t>2</a:t>
                      </a:r>
                      <a:r>
                        <a:rPr kumimoji="1" lang="ja-JP" altLang="en-US" sz="1100" dirty="0">
                          <a:solidFill>
                            <a:srgbClr val="FF0000"/>
                          </a:solidFill>
                          <a:latin typeface="BIZ UDPゴシック" panose="020B0400000000000000" pitchFamily="50" charset="-128"/>
                          <a:ea typeface="BIZ UDPゴシック" panose="020B0400000000000000" pitchFamily="50" charset="-128"/>
                        </a:rPr>
                        <a:t>月</a:t>
                      </a:r>
                      <a:r>
                        <a:rPr kumimoji="1" lang="en-US" altLang="ja-JP" sz="1100" dirty="0">
                          <a:solidFill>
                            <a:srgbClr val="FF0000"/>
                          </a:solidFill>
                          <a:latin typeface="BIZ UDPゴシック" panose="020B0400000000000000" pitchFamily="50" charset="-128"/>
                          <a:ea typeface="BIZ UDPゴシック" panose="020B0400000000000000" pitchFamily="50" charset="-128"/>
                        </a:rPr>
                        <a:t>12</a:t>
                      </a:r>
                      <a:r>
                        <a:rPr kumimoji="1" lang="ja-JP" altLang="en-US" sz="1100" dirty="0">
                          <a:solidFill>
                            <a:srgbClr val="FF0000"/>
                          </a:solidFill>
                          <a:latin typeface="BIZ UDPゴシック" panose="020B0400000000000000" pitchFamily="50" charset="-128"/>
                          <a:ea typeface="BIZ UDPゴシック" panose="020B0400000000000000" pitchFamily="50" charset="-128"/>
                        </a:rPr>
                        <a:t>日</a:t>
                      </a:r>
                    </a:p>
                  </a:txBody>
                  <a:tcPr anchor="ctr"/>
                </a:tc>
                <a:extLst>
                  <a:ext uri="{0D108BD9-81ED-4DB2-BD59-A6C34878D82A}">
                    <a16:rowId xmlns:a16="http://schemas.microsoft.com/office/drawing/2014/main" val="1737789827"/>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災害種類</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（丸を付ける、複数可）</a:t>
                      </a:r>
                    </a:p>
                  </a:txBody>
                  <a:tcPr anchor="ct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洪水・土砂災害・高潮・地震・津波・火山災害・その他</a:t>
                      </a:r>
                    </a:p>
                  </a:txBody>
                  <a:tcPr anchor="ctr"/>
                </a:tc>
                <a:extLst>
                  <a:ext uri="{0D108BD9-81ED-4DB2-BD59-A6C34878D82A}">
                    <a16:rowId xmlns:a16="http://schemas.microsoft.com/office/drawing/2014/main" val="3291083691"/>
                  </a:ext>
                </a:extLst>
              </a:tr>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伝承内容</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71606479"/>
                  </a:ext>
                </a:extLst>
              </a:tr>
              <a:tr h="1030975">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碑文内容</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a:t>
                      </a:r>
                      <a:r>
                        <a:rPr kumimoji="1" lang="en-US" altLang="ja-JP" sz="1100" dirty="0">
                          <a:latin typeface="BIZ UDPゴシック" panose="020B0400000000000000" pitchFamily="50" charset="-128"/>
                          <a:ea typeface="BIZ UDPゴシック" panose="020B0400000000000000" pitchFamily="50" charset="-128"/>
                        </a:rPr>
                        <a:t>100</a:t>
                      </a:r>
                      <a:r>
                        <a:rPr kumimoji="1" lang="ja-JP" altLang="en-US" sz="1100" dirty="0">
                          <a:latin typeface="BIZ UDPゴシック" panose="020B0400000000000000" pitchFamily="50" charset="-128"/>
                          <a:ea typeface="BIZ UDPゴシック" panose="020B0400000000000000" pitchFamily="50" charset="-128"/>
                        </a:rPr>
                        <a:t>字程度）</a:t>
                      </a:r>
                    </a:p>
                  </a:txBody>
                  <a:tcPr anchor="ctr"/>
                </a:tc>
                <a:tc>
                  <a:txBody>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明治○年（</a:t>
                      </a:r>
                      <a:r>
                        <a:rPr kumimoji="1" lang="en-US" altLang="ja-JP" sz="1100" dirty="0">
                          <a:solidFill>
                            <a:srgbClr val="FF0000"/>
                          </a:solidFill>
                          <a:latin typeface="BIZ UDPゴシック" panose="020B0400000000000000" pitchFamily="50" charset="-128"/>
                          <a:ea typeface="BIZ UDPゴシック" panose="020B0400000000000000" pitchFamily="50" charset="-128"/>
                        </a:rPr>
                        <a:t>1898</a:t>
                      </a:r>
                      <a:r>
                        <a:rPr kumimoji="1" lang="ja-JP" altLang="en-US" sz="1100" dirty="0">
                          <a:solidFill>
                            <a:srgbClr val="FF0000"/>
                          </a:solidFill>
                          <a:latin typeface="BIZ UDPゴシック" panose="020B0400000000000000" pitchFamily="50" charset="-128"/>
                          <a:ea typeface="BIZ UDPゴシック" panose="020B0400000000000000" pitchFamily="50" charset="-128"/>
                        </a:rPr>
                        <a:t>年）</a:t>
                      </a:r>
                      <a:r>
                        <a:rPr kumimoji="1" lang="en-US" altLang="ja-JP" sz="1100" dirty="0">
                          <a:solidFill>
                            <a:srgbClr val="FF0000"/>
                          </a:solidFill>
                          <a:latin typeface="BIZ UDPゴシック" panose="020B0400000000000000" pitchFamily="50" charset="-128"/>
                          <a:ea typeface="BIZ UDPゴシック" panose="020B0400000000000000" pitchFamily="50" charset="-128"/>
                        </a:rPr>
                        <a:t>2</a:t>
                      </a:r>
                      <a:r>
                        <a:rPr kumimoji="1" lang="ja-JP" altLang="en-US" sz="1100" dirty="0">
                          <a:solidFill>
                            <a:srgbClr val="FF0000"/>
                          </a:solidFill>
                          <a:latin typeface="BIZ UDPゴシック" panose="020B0400000000000000" pitchFamily="50" charset="-128"/>
                          <a:ea typeface="BIZ UDPゴシック" panose="020B0400000000000000" pitchFamily="50" charset="-128"/>
                        </a:rPr>
                        <a:t>月</a:t>
                      </a:r>
                      <a:r>
                        <a:rPr kumimoji="1" lang="en-US" altLang="ja-JP" sz="1100" dirty="0">
                          <a:solidFill>
                            <a:srgbClr val="FF0000"/>
                          </a:solidFill>
                          <a:latin typeface="BIZ UDPゴシック" panose="020B0400000000000000" pitchFamily="50" charset="-128"/>
                          <a:ea typeface="BIZ UDPゴシック" panose="020B0400000000000000" pitchFamily="50" charset="-128"/>
                        </a:rPr>
                        <a:t>12</a:t>
                      </a:r>
                      <a:r>
                        <a:rPr kumimoji="1" lang="ja-JP" altLang="en-US" sz="1100" dirty="0">
                          <a:solidFill>
                            <a:srgbClr val="FF0000"/>
                          </a:solidFill>
                          <a:latin typeface="BIZ UDPゴシック" panose="020B0400000000000000" pitchFamily="50" charset="-128"/>
                          <a:ea typeface="BIZ UDPゴシック" panose="020B0400000000000000" pitchFamily="50" charset="-128"/>
                        </a:rPr>
                        <a:t>日、夜明けに突然大地震が発生し、○○山でがけ崩れが発生した。この未曽有の大地震により○○地区において</a:t>
                      </a:r>
                      <a:r>
                        <a:rPr kumimoji="1" lang="en-US" altLang="ja-JP" sz="1100" dirty="0">
                          <a:solidFill>
                            <a:srgbClr val="FF0000"/>
                          </a:solidFill>
                          <a:latin typeface="BIZ UDPゴシック" panose="020B0400000000000000" pitchFamily="50" charset="-128"/>
                          <a:ea typeface="BIZ UDPゴシック" panose="020B0400000000000000" pitchFamily="50" charset="-128"/>
                        </a:rPr>
                        <a:t>50</a:t>
                      </a:r>
                      <a:r>
                        <a:rPr kumimoji="1" lang="ja-JP" altLang="en-US" sz="1100" dirty="0">
                          <a:solidFill>
                            <a:srgbClr val="FF0000"/>
                          </a:solidFill>
                          <a:latin typeface="BIZ UDPゴシック" panose="020B0400000000000000" pitchFamily="50" charset="-128"/>
                          <a:ea typeface="BIZ UDPゴシック" panose="020B0400000000000000" pitchFamily="50" charset="-128"/>
                        </a:rPr>
                        <a:t>戸の家屋がつぶれ、</a:t>
                      </a:r>
                      <a:r>
                        <a:rPr kumimoji="1" lang="en-US" altLang="ja-JP" sz="1100" dirty="0">
                          <a:solidFill>
                            <a:srgbClr val="FF0000"/>
                          </a:solidFill>
                          <a:latin typeface="BIZ UDPゴシック" panose="020B0400000000000000" pitchFamily="50" charset="-128"/>
                          <a:ea typeface="BIZ UDPゴシック" panose="020B0400000000000000" pitchFamily="50" charset="-128"/>
                        </a:rPr>
                        <a:t>25</a:t>
                      </a:r>
                      <a:r>
                        <a:rPr kumimoji="1" lang="ja-JP" altLang="en-US" sz="1100" dirty="0">
                          <a:solidFill>
                            <a:srgbClr val="FF0000"/>
                          </a:solidFill>
                          <a:latin typeface="BIZ UDPゴシック" panose="020B0400000000000000" pitchFamily="50" charset="-128"/>
                          <a:ea typeface="BIZ UDPゴシック" panose="020B0400000000000000" pitchFamily="50" charset="-128"/>
                        </a:rPr>
                        <a:t>名の命が奪われた。</a:t>
                      </a:r>
                    </a:p>
                  </a:txBody>
                  <a:tcPr anchor="ctr"/>
                </a:tc>
                <a:extLst>
                  <a:ext uri="{0D108BD9-81ED-4DB2-BD59-A6C34878D82A}">
                    <a16:rowId xmlns:a16="http://schemas.microsoft.com/office/drawing/2014/main" val="644904066"/>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確認者</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（碑文の内容を確認した者（組織）を記載）</a:t>
                      </a:r>
                    </a:p>
                  </a:txBody>
                  <a:tcPr anchor="ctr"/>
                </a:tc>
                <a:tc>
                  <a:txBody>
                    <a:bodyPr/>
                    <a:lstStyle/>
                    <a:p>
                      <a:pPr algn="ctr"/>
                      <a:r>
                        <a:rPr kumimoji="1" lang="ja-JP" altLang="en-US" sz="1100" dirty="0">
                          <a:solidFill>
                            <a:srgbClr val="FF0000"/>
                          </a:solidFill>
                          <a:latin typeface="BIZ UDPゴシック" panose="020B0400000000000000" pitchFamily="50" charset="-128"/>
                          <a:ea typeface="BIZ UDPゴシック" panose="020B0400000000000000" pitchFamily="50" charset="-128"/>
                        </a:rPr>
                        <a:t>○○○</a:t>
                      </a:r>
                    </a:p>
                  </a:txBody>
                  <a:tcPr anchor="ctr"/>
                </a:tc>
                <a:extLst>
                  <a:ext uri="{0D108BD9-81ED-4DB2-BD59-A6C34878D82A}">
                    <a16:rowId xmlns:a16="http://schemas.microsoft.com/office/drawing/2014/main" val="3516860938"/>
                  </a:ext>
                </a:extLst>
              </a:tr>
              <a:tr h="370840">
                <a:tc gridSpan="2">
                  <a:txBody>
                    <a:bodyPr/>
                    <a:lstStyle/>
                    <a:p>
                      <a:pPr algn="ctr"/>
                      <a:r>
                        <a:rPr kumimoji="1" lang="ja-JP" altLang="en-US" sz="1100" dirty="0">
                          <a:latin typeface="BIZ UDPゴシック" panose="020B0400000000000000" pitchFamily="50" charset="-128"/>
                          <a:ea typeface="BIZ UDPゴシック" panose="020B0400000000000000" pitchFamily="50" charset="-128"/>
                        </a:rPr>
                        <a:t>位置情報</a:t>
                      </a:r>
                    </a:p>
                  </a:txBody>
                  <a:tcPr anchor="ctr">
                    <a:solidFill>
                      <a:schemeClr val="bg1">
                        <a:lumMod val="85000"/>
                      </a:schemeClr>
                    </a:solidFill>
                  </a:tcPr>
                </a:tc>
                <a:tc hMerge="1">
                  <a:txBody>
                    <a:bodyPr/>
                    <a:lstStyle/>
                    <a:p>
                      <a:endParaRPr kumimoji="1" lang="ja-JP" altLang="en-US" sz="1100" dirty="0"/>
                    </a:p>
                  </a:txBody>
                  <a:tcPr/>
                </a:tc>
                <a:extLst>
                  <a:ext uri="{0D108BD9-81ED-4DB2-BD59-A6C34878D82A}">
                    <a16:rowId xmlns:a16="http://schemas.microsoft.com/office/drawing/2014/main" val="2355371512"/>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緯度・経度</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（小数点以下</a:t>
                      </a:r>
                      <a:r>
                        <a:rPr kumimoji="1" lang="en-US" altLang="ja-JP" sz="1100" dirty="0">
                          <a:latin typeface="BIZ UDPゴシック" panose="020B0400000000000000" pitchFamily="50" charset="-128"/>
                          <a:ea typeface="BIZ UDPゴシック" panose="020B0400000000000000" pitchFamily="50" charset="-128"/>
                        </a:rPr>
                        <a:t>6</a:t>
                      </a:r>
                      <a:r>
                        <a:rPr kumimoji="1" lang="ja-JP" altLang="en-US" sz="1100" dirty="0">
                          <a:latin typeface="BIZ UDPゴシック" panose="020B0400000000000000" pitchFamily="50" charset="-128"/>
                          <a:ea typeface="BIZ UDPゴシック" panose="020B0400000000000000" pitchFamily="50" charset="-128"/>
                        </a:rPr>
                        <a:t>桁）</a:t>
                      </a:r>
                    </a:p>
                  </a:txBody>
                  <a:tcPr anchor="ctr"/>
                </a:tc>
                <a:tc>
                  <a:txBody>
                    <a:bodyPr/>
                    <a:lstStyle/>
                    <a:p>
                      <a:pPr algn="ctr"/>
                      <a:r>
                        <a:rPr kumimoji="1" lang="en-US" altLang="ja-JP" sz="1100" dirty="0">
                          <a:solidFill>
                            <a:srgbClr val="FF0000"/>
                          </a:solidFill>
                          <a:latin typeface="BIZ UDPゴシック" panose="020B0400000000000000" pitchFamily="50" charset="-128"/>
                          <a:ea typeface="BIZ UDPゴシック" panose="020B0400000000000000" pitchFamily="50" charset="-128"/>
                        </a:rPr>
                        <a:t>34.XXXXXX,132</a:t>
                      </a:r>
                      <a:r>
                        <a:rPr kumimoji="1" lang="ja-JP" altLang="en-US" sz="1100" dirty="0">
                          <a:solidFill>
                            <a:srgbClr val="FF0000"/>
                          </a:solidFill>
                          <a:latin typeface="BIZ UDPゴシック" panose="020B0400000000000000" pitchFamily="50" charset="-128"/>
                          <a:ea typeface="BIZ UDPゴシック" panose="020B0400000000000000" pitchFamily="50" charset="-128"/>
                        </a:rPr>
                        <a:t>．</a:t>
                      </a:r>
                      <a:r>
                        <a:rPr kumimoji="1" lang="en-US" altLang="ja-JP" sz="1100" dirty="0">
                          <a:solidFill>
                            <a:srgbClr val="FF0000"/>
                          </a:solidFill>
                          <a:latin typeface="BIZ UDPゴシック" panose="020B0400000000000000" pitchFamily="50" charset="-128"/>
                          <a:ea typeface="BIZ UDPゴシック" panose="020B0400000000000000" pitchFamily="50" charset="-128"/>
                        </a:rPr>
                        <a:t>XXXXXX</a:t>
                      </a:r>
                      <a:endParaRPr kumimoji="1" lang="ja-JP" altLang="en-US" sz="1100" dirty="0">
                        <a:solidFill>
                          <a:srgbClr val="FF0000"/>
                        </a:solidFill>
                        <a:latin typeface="BIZ UDPゴシック" panose="020B0400000000000000" pitchFamily="50" charset="-128"/>
                        <a:ea typeface="BIZ UDPゴシック" panose="020B0400000000000000" pitchFamily="50" charset="-128"/>
                      </a:endParaRPr>
                    </a:p>
                  </a:txBody>
                  <a:tcPr anchor="ctr"/>
                </a:tc>
                <a:extLst>
                  <a:ext uri="{0D108BD9-81ED-4DB2-BD59-A6C34878D82A}">
                    <a16:rowId xmlns:a16="http://schemas.microsoft.com/office/drawing/2014/main" val="2835517150"/>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確認日</a:t>
                      </a:r>
                      <a:br>
                        <a:rPr kumimoji="1" lang="en-US" altLang="ja-JP" sz="1100" dirty="0">
                          <a:latin typeface="BIZ UDPゴシック" panose="020B0400000000000000" pitchFamily="50" charset="-128"/>
                          <a:ea typeface="BIZ UDPゴシック" panose="020B0400000000000000" pitchFamily="50" charset="-128"/>
                        </a:rPr>
                      </a:br>
                      <a:r>
                        <a:rPr kumimoji="1" lang="ja-JP" altLang="en-US" sz="1100" dirty="0">
                          <a:latin typeface="BIZ UDPゴシック" panose="020B0400000000000000" pitchFamily="50" charset="-128"/>
                          <a:ea typeface="BIZ UDPゴシック" panose="020B0400000000000000" pitchFamily="50" charset="-128"/>
                        </a:rPr>
                        <a:t>（西暦）</a:t>
                      </a:r>
                    </a:p>
                  </a:txBody>
                  <a:tcPr anchor="ctr"/>
                </a:tc>
                <a:tc>
                  <a:txBody>
                    <a:bodyPr/>
                    <a:lstStyle/>
                    <a:p>
                      <a:pPr algn="ctr"/>
                      <a:r>
                        <a:rPr kumimoji="1" lang="en-US" altLang="ja-JP" sz="1100" dirty="0">
                          <a:solidFill>
                            <a:srgbClr val="FF0000"/>
                          </a:solidFill>
                          <a:latin typeface="BIZ UDPゴシック" panose="020B0400000000000000" pitchFamily="50" charset="-128"/>
                          <a:ea typeface="BIZ UDPゴシック" panose="020B0400000000000000" pitchFamily="50" charset="-128"/>
                        </a:rPr>
                        <a:t>2025</a:t>
                      </a:r>
                      <a:r>
                        <a:rPr kumimoji="1" lang="ja-JP" altLang="en-US" sz="1100" dirty="0">
                          <a:solidFill>
                            <a:srgbClr val="FF0000"/>
                          </a:solidFill>
                          <a:latin typeface="BIZ UDPゴシック" panose="020B0400000000000000" pitchFamily="50" charset="-128"/>
                          <a:ea typeface="BIZ UDPゴシック" panose="020B0400000000000000" pitchFamily="50" charset="-128"/>
                        </a:rPr>
                        <a:t>／</a:t>
                      </a:r>
                      <a:r>
                        <a:rPr kumimoji="1" lang="en-US" altLang="ja-JP" sz="1100" dirty="0">
                          <a:solidFill>
                            <a:srgbClr val="FF0000"/>
                          </a:solidFill>
                          <a:latin typeface="BIZ UDPゴシック" panose="020B0400000000000000" pitchFamily="50" charset="-128"/>
                          <a:ea typeface="BIZ UDPゴシック" panose="020B0400000000000000" pitchFamily="50" charset="-128"/>
                        </a:rPr>
                        <a:t>12</a:t>
                      </a:r>
                      <a:r>
                        <a:rPr kumimoji="1" lang="ja-JP" altLang="en-US" sz="1100" dirty="0">
                          <a:solidFill>
                            <a:srgbClr val="FF0000"/>
                          </a:solidFill>
                          <a:latin typeface="BIZ UDPゴシック" panose="020B0400000000000000" pitchFamily="50" charset="-128"/>
                          <a:ea typeface="BIZ UDPゴシック" panose="020B0400000000000000" pitchFamily="50" charset="-128"/>
                        </a:rPr>
                        <a:t>／</a:t>
                      </a:r>
                      <a:r>
                        <a:rPr kumimoji="1" lang="en-US" altLang="ja-JP" sz="1100" dirty="0">
                          <a:solidFill>
                            <a:srgbClr val="FF0000"/>
                          </a:solidFill>
                          <a:latin typeface="BIZ UDPゴシック" panose="020B0400000000000000" pitchFamily="50" charset="-128"/>
                          <a:ea typeface="BIZ UDPゴシック" panose="020B0400000000000000" pitchFamily="50" charset="-128"/>
                        </a:rPr>
                        <a:t>2</a:t>
                      </a:r>
                    </a:p>
                  </a:txBody>
                  <a:tcPr anchor="ctr"/>
                </a:tc>
                <a:extLst>
                  <a:ext uri="{0D108BD9-81ED-4DB2-BD59-A6C34878D82A}">
                    <a16:rowId xmlns:a16="http://schemas.microsoft.com/office/drawing/2014/main" val="2765013156"/>
                  </a:ext>
                </a:extLst>
              </a:tr>
              <a:tr h="370840">
                <a:tc>
                  <a:txBody>
                    <a:bodyPr/>
                    <a:lstStyle/>
                    <a:p>
                      <a:pPr algn="ctr"/>
                      <a:r>
                        <a:rPr kumimoji="1" lang="ja-JP" altLang="en-US" sz="1100" dirty="0">
                          <a:latin typeface="BIZ UDPゴシック" panose="020B0400000000000000" pitchFamily="50" charset="-128"/>
                          <a:ea typeface="BIZ UDPゴシック" panose="020B0400000000000000" pitchFamily="50" charset="-128"/>
                        </a:rPr>
                        <a:t>確認方法</a:t>
                      </a:r>
                      <a:endParaRPr kumimoji="1" lang="en-US" altLang="ja-JP" sz="1100" dirty="0">
                        <a:latin typeface="BIZ UDPゴシック" panose="020B0400000000000000" pitchFamily="50" charset="-128"/>
                        <a:ea typeface="BIZ UDPゴシック" panose="020B0400000000000000" pitchFamily="50" charset="-128"/>
                      </a:endParaRPr>
                    </a:p>
                    <a:p>
                      <a:pPr algn="ctr"/>
                      <a:r>
                        <a:rPr kumimoji="1" lang="ja-JP" altLang="en-US" sz="1100" dirty="0">
                          <a:latin typeface="BIZ UDPゴシック" panose="020B0400000000000000" pitchFamily="50" charset="-128"/>
                          <a:ea typeface="BIZ UDPゴシック" panose="020B0400000000000000" pitchFamily="50" charset="-128"/>
                        </a:rPr>
                        <a:t>（丸を付ける）</a:t>
                      </a:r>
                    </a:p>
                  </a:txBody>
                  <a:tcPr anchor="ct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地理院地図・現地実測・その他</a:t>
                      </a:r>
                    </a:p>
                  </a:txBody>
                  <a:tcPr anchor="ctr"/>
                </a:tc>
                <a:extLst>
                  <a:ext uri="{0D108BD9-81ED-4DB2-BD59-A6C34878D82A}">
                    <a16:rowId xmlns:a16="http://schemas.microsoft.com/office/drawing/2014/main" val="3379667417"/>
                  </a:ext>
                </a:extLst>
              </a:tr>
            </a:tbl>
          </a:graphicData>
        </a:graphic>
      </p:graphicFrame>
      <p:sp>
        <p:nvSpPr>
          <p:cNvPr id="2" name="楕円 1">
            <a:extLst>
              <a:ext uri="{FF2B5EF4-FFF2-40B4-BE49-F238E27FC236}">
                <a16:creationId xmlns:a16="http://schemas.microsoft.com/office/drawing/2014/main" id="{4EB6F282-C5C1-4FCB-6882-09666C3FFA81}"/>
              </a:ext>
            </a:extLst>
          </p:cNvPr>
          <p:cNvSpPr/>
          <p:nvPr/>
        </p:nvSpPr>
        <p:spPr>
          <a:xfrm>
            <a:off x="3596692" y="4409440"/>
            <a:ext cx="650188" cy="254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EE135136-CE25-0506-DF77-BDF0DEB856B2}"/>
              </a:ext>
            </a:extLst>
          </p:cNvPr>
          <p:cNvSpPr/>
          <p:nvPr/>
        </p:nvSpPr>
        <p:spPr>
          <a:xfrm>
            <a:off x="4531438" y="4409440"/>
            <a:ext cx="416482" cy="254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D7CBC877-4FA3-E67D-220E-7EE5148BCF46}"/>
              </a:ext>
            </a:extLst>
          </p:cNvPr>
          <p:cNvSpPr/>
          <p:nvPr/>
        </p:nvSpPr>
        <p:spPr>
          <a:xfrm>
            <a:off x="3779836" y="8026400"/>
            <a:ext cx="873443" cy="2540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4835060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2333</Words>
  <Application>Microsoft Office PowerPoint</Application>
  <PresentationFormat>ユーザー設定</PresentationFormat>
  <Paragraphs>316</Paragraphs>
  <Slides>12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12</vt:i4>
      </vt:variant>
    </vt:vector>
  </HeadingPairs>
  <TitlesOfParts>
    <vt:vector size="20" baseType="lpstr">
      <vt:lpstr>BIZ UDPゴシック</vt:lpstr>
      <vt:lpstr>游ゴシック</vt:lpstr>
      <vt:lpstr>游明朝</vt:lpstr>
      <vt:lpstr>Aptos</vt:lpstr>
      <vt:lpstr>Aptos Display</vt:lpstr>
      <vt:lpstr>Arial</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created xsi:type="dcterms:W3CDTF">2026-07-24T04:53:55Z</dcterms:created>
  <dcterms:modified xsi:type="dcterms:W3CDTF">2026-07-24T04:54:00Z</dcterms:modified>
</cp:coreProperties>
</file>